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  <p:sldMasterId id="2147483671" r:id="rId2"/>
  </p:sldMasterIdLst>
  <p:notesMasterIdLst>
    <p:notesMasterId r:id="rId15"/>
  </p:notesMasterIdLst>
  <p:sldIdLst>
    <p:sldId id="420" r:id="rId3"/>
    <p:sldId id="421" r:id="rId4"/>
    <p:sldId id="422" r:id="rId5"/>
    <p:sldId id="424" r:id="rId6"/>
    <p:sldId id="425" r:id="rId7"/>
    <p:sldId id="426" r:id="rId8"/>
    <p:sldId id="423" r:id="rId9"/>
    <p:sldId id="428" r:id="rId10"/>
    <p:sldId id="427" r:id="rId11"/>
    <p:sldId id="430" r:id="rId12"/>
    <p:sldId id="431" r:id="rId13"/>
    <p:sldId id="429" r:id="rId14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1865" userDrawn="1">
          <p15:clr>
            <a:srgbClr val="A4A3A4"/>
          </p15:clr>
        </p15:guide>
        <p15:guide id="4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AFB9"/>
    <a:srgbClr val="C9AE8D"/>
    <a:srgbClr val="9DC3E6"/>
    <a:srgbClr val="F4B183"/>
    <a:srgbClr val="1C3259"/>
    <a:srgbClr val="FEFCD3"/>
    <a:srgbClr val="0075D3"/>
    <a:srgbClr val="00C3B6"/>
    <a:srgbClr val="F3C547"/>
    <a:srgbClr val="FC2A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58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570" y="102"/>
      </p:cViewPr>
      <p:guideLst>
        <p:guide orient="horz" pos="186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92D09-6E53-4EE3-94EA-323CDEEA173D}" type="datetimeFigureOut">
              <a:rPr lang="zh-CN" altLang="en-US" smtClean="0"/>
              <a:t>2025/2/24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3550C-0EAD-42A3-AC8C-7F87D0B3B9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1356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0387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67967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7710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4059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5103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16891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49189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58298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62744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19065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5298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AB4E9D-9A86-429F-9338-C93413599E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1C074A1-407D-420F-B5AE-774BAB73EB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204C9BC-E59B-4F3D-817B-8DB9DA4FE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E9ADA8C-C2CB-43D5-92C5-958A4FFA2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CE1F240-119D-4860-AEC6-C1267CF27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1030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C2B056-DC2F-45D2-A43F-CB7B310B1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941C450-FBAE-4720-9E86-C25EF64548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05FFE6A-4742-42F2-8836-CB3EBEE04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67719E8-67F3-485A-8565-FBFBABD9C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497620C-CFFB-4535-8725-292C7568B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263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18B921E-AACE-4535-9B60-9324A6A1BD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4101D53-9BFA-4F7F-811C-A210F1FD70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5FAB951-8A06-4DF0-A605-7DF57A3B9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8CEA19C-F5EA-413C-857A-CBB4EE79B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B12B056-32E3-4164-9AD3-7838BC4A9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5882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FF9325-CF1A-7B4C-85D3-EF5FB4C0AD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69B9634-90EC-4349-B885-E497CA24F6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BEB224-2B26-C945-A39B-8BA1DF557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E167713-317D-464E-B8FE-E8ACD864A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078A330-8F2B-0A4F-AAA9-07B09924C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1220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645FEAC-EBAB-1C42-9539-9D2FB2C0E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17D483B-51AF-2247-9750-8FCA599486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C3390BC-756C-3645-89D5-C4F06FC3F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95E5766-CE4B-FD43-B583-0BFD28EF6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5E2B502-A6CE-BC44-8580-5730FD3C3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870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AA45A3-B3C4-7B42-A722-80008B3CA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1CD8B44-0E03-3A4E-BAB0-9924D3AB12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C5C798F-7736-5741-85BD-6EE5A3CEC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00F2FEB-A3E8-4341-B252-C9F4291FA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1D39524-EC5D-4A49-9986-075E9C9AA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5612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ED4E57-45CF-8347-B457-5B632E9C4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E1E599C-03C8-FA4D-B951-1DFA68C9E3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1A3385B-EA07-A444-9338-E787BB4223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3EEFBE4-788B-154F-A9EE-F127C4B5A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77E9C3A-18EC-9040-B976-18B5096E0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1FEBFBD-B6E5-8C4F-AA21-4D82BE1CC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971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CA1B2E-14C6-2841-8795-FD7972C32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E04163A-3369-0641-B0D3-6ED9F8BFD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BE7FBA6-FF8B-2044-8AB1-D3769E6348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EF626E6-DF4A-2F44-91FF-F5E79DE4DD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8E96ADC-7F0C-4546-9697-4F857E8525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A679827-B901-224B-A3DC-481650CB7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8038B239-3C3A-D641-8280-4CEAF14D5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7025293-DB8C-9F4D-BDC2-C9E953372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4563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50C43B-B2AA-8644-A3AD-36CBA5368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A35B741-9F16-2243-90C1-C799C2E9F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4A465EF-79BF-9B41-80E7-C5343F9CD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E130BBA-783C-2B4F-885F-929774965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32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54F728F-280B-AE4C-8BF0-F1301EF6D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2AA46AC-0483-4741-8FF1-7B5E2F863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092A7D3-55F8-AC48-B09C-F25AA1661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9" name="同心圆 8">
            <a:extLst>
              <a:ext uri="{FF2B5EF4-FFF2-40B4-BE49-F238E27FC236}">
                <a16:creationId xmlns:a16="http://schemas.microsoft.com/office/drawing/2014/main" id="{962D5634-D984-714E-A591-D7F5D9481E83}"/>
              </a:ext>
            </a:extLst>
          </p:cNvPr>
          <p:cNvSpPr/>
          <p:nvPr userDrawn="1"/>
        </p:nvSpPr>
        <p:spPr>
          <a:xfrm>
            <a:off x="5063548" y="-1150190"/>
            <a:ext cx="1807995" cy="1735932"/>
          </a:xfrm>
          <a:prstGeom prst="donut">
            <a:avLst>
              <a:gd name="adj" fmla="val 10803"/>
            </a:avLst>
          </a:prstGeom>
          <a:solidFill>
            <a:schemeClr val="accent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F1AD39D-D846-2F4A-93C3-6EE823C49E86}"/>
              </a:ext>
            </a:extLst>
          </p:cNvPr>
          <p:cNvSpPr txBox="1"/>
          <p:nvPr userDrawn="1"/>
        </p:nvSpPr>
        <p:spPr>
          <a:xfrm>
            <a:off x="8021255" y="-358816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E8A68A2C-2D89-184D-BBD9-0483011AB05B}"/>
              </a:ext>
            </a:extLst>
          </p:cNvPr>
          <p:cNvSpPr/>
          <p:nvPr userDrawn="1"/>
        </p:nvSpPr>
        <p:spPr>
          <a:xfrm>
            <a:off x="366907" y="229122"/>
            <a:ext cx="4696641" cy="83394"/>
          </a:xfrm>
          <a:prstGeom prst="rect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ADEABD3E-CE4B-3443-89E8-4701195013DA}"/>
              </a:ext>
            </a:extLst>
          </p:cNvPr>
          <p:cNvSpPr/>
          <p:nvPr userDrawn="1"/>
        </p:nvSpPr>
        <p:spPr>
          <a:xfrm>
            <a:off x="6993038" y="229122"/>
            <a:ext cx="4832055" cy="83394"/>
          </a:xfrm>
          <a:prstGeom prst="rect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747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ED211C5-88B1-DD40-BEBE-A3E8926BB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3344087-386B-144E-94C4-C9C517297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C05B940-B9AD-9048-A716-29AFE0FB54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4F046DD-C959-A549-8515-6700367C8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3873A72-C117-FF46-95F8-C22EFAFC3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6D9CDD1-68D1-1F46-AF77-672DB8304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2203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5FF356-9C10-41ED-B40F-DE3C75757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CE2B854-22F4-4110-89AA-4A70CF4495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3E4021A-60B7-4320-8990-2C4BDC8E7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9DECF67-5DE2-44AD-BB72-8E218A8D8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F669E65-8F15-4BFC-8DC3-6D95F7F81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2776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270182-633A-C34D-9E67-85DA57946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3FBA115-B0FC-FA4F-9F14-D2D903924B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FB44F62-EE8A-664B-9820-A4CFFACC50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861A109-68FA-5C46-9F60-D6B7B7F33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521AAA0-1DB5-4C4B-8D87-5DE0D6788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884C0E4-4A9C-E144-9DEF-E32CC4758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162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DA0455-2403-2E4B-927B-342B166C9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D6D1F14-DE79-D14A-AA48-71A673F927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566A967-A52B-B642-891F-AEF183D76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F74EFA8-2753-D440-AA94-5801019BB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2F29A59-9029-ED42-B7B8-290BAFF51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005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098A37D-00D0-F54C-8FA4-88E3ADD767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A97DB8B-5C79-DA49-919F-2318B2DAB9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94C916A-55AD-B246-911E-3406A7637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3122273-CBCB-DD45-9604-7D627AD3E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7FC97E4-CC56-F142-9AC8-6599A09A4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617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12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103B0A1-E3D6-400F-8FCD-442A3E2A7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7AAFE34-2CA6-4BBC-909F-FD001216BC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D2FC04B-DDC2-4460-AD9C-5DB935312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EBDDD08-3F44-4899-8995-271738BC0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6BC7439-E125-4503-B3B9-E630B0E79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699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3E6FF2-1F59-4ACC-8CCF-C2FA78DA4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9098D67-F411-4C47-8605-445C4F856F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E968C06-7975-4BAC-B9ED-989C0BC79C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4C45C4F-D644-4F15-AF99-20B50607C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3BDDF81-7596-4791-871A-97EA58DEA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E644594-C376-4FBC-94F7-F39B19C23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6018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7F6732-F8BA-40E8-8216-378D26B6F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605BBE9-860E-4D84-A379-191F167C97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9163457-A952-4F2E-8638-66B21A547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4CB0CA6-DB0E-4A52-900E-2C0FCE0065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A7BA448-3F50-452B-8DC3-08275A6772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CC46BD6-B40C-48DE-8D51-CD967EE7B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10ED428-6E78-424F-9AEF-EB26CDC48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19F27A43-A155-49FF-A40F-46F39123E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728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ED259E-4D07-4F54-841D-7F391B62D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B879975-DE68-4026-AF7E-B848E0450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E20BD6D-9FA8-49EB-A294-42076D778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028F3CD-5F97-4702-8372-E9C8F8223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153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E909AA1-90EB-4ACA-9C05-D1A2C0A9C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3733BFF-AF6E-4557-A9B8-D21730BFF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3F2DB50-6A75-42FF-938F-C734B971D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9633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3232DC-23FC-4749-89D9-10C42F506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8F95BFC-8069-48BD-AEC4-8C175CFFD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9B9CAED-B200-4BB9-B028-58B3206560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D5E721D-AFE2-42B1-A3B6-5E17450ED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B95434A-C6C2-4BA4-BAF4-C3EFF12BB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A6A26CE-F336-4D0F-88CA-3222DAD26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527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630265-5C9D-4BE3-9B16-34BA59F27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F1FD586-1F22-44FB-98A7-E0C4715DAF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E877E1B-44C7-4480-B046-D7D37DAC36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8ABE5D9-723A-43C3-A247-41DDD107F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E6B2772-649E-4B32-A7F8-DE7821D86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49A8E28-1BDE-4B57-B238-D2EB328B6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4333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DDC30EC-AE37-4254-9BFC-63C51E144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D09DB2B-311B-45F6-959B-0F89129796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804A3D3-60B9-45AA-9562-4F32C0527B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7FDC80E-ED88-4FD9-AAA1-E099442781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612EDF4-E4E2-4BC5-B5F1-A8E64072D8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5721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93328A7-CC21-B349-9F01-56890ED6C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CF3680F-C92A-E34C-9494-119D90D64F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CB19ADA-6B18-A041-B8D5-35C1DFD0F7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FD2D7E9-8AF5-FE41-A074-6E93F29337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CB10ED-73D1-F644-9D17-1067948B0D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123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4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33">
            <a:extLst>
              <a:ext uri="{FF2B5EF4-FFF2-40B4-BE49-F238E27FC236}">
                <a16:creationId xmlns:a16="http://schemas.microsoft.com/office/drawing/2014/main" id="{54EA18B4-223F-2941-8CF5-159DF1A28CE5}"/>
              </a:ext>
            </a:extLst>
          </p:cNvPr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blipFill>
            <a:blip r:embed="rId3"/>
            <a:srcRect/>
            <a:stretch>
              <a:fillRect t="-244687" b="-44289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7" name="任意多边形 36">
            <a:extLst>
              <a:ext uri="{FF2B5EF4-FFF2-40B4-BE49-F238E27FC236}">
                <a16:creationId xmlns:a16="http://schemas.microsoft.com/office/drawing/2014/main" id="{FD217BC7-B301-AE48-A053-F9FF96834E42}"/>
              </a:ext>
            </a:extLst>
          </p:cNvPr>
          <p:cNvSpPr/>
          <p:nvPr/>
        </p:nvSpPr>
        <p:spPr bwMode="auto">
          <a:xfrm>
            <a:off x="3892179" y="1484784"/>
            <a:ext cx="9252321" cy="5373216"/>
          </a:xfrm>
          <a:custGeom>
            <a:avLst/>
            <a:gdLst>
              <a:gd name="connsiteX0" fmla="*/ 4626161 w 9252321"/>
              <a:gd name="connsiteY0" fmla="*/ 0 h 5373216"/>
              <a:gd name="connsiteX1" fmla="*/ 9252321 w 9252321"/>
              <a:gd name="connsiteY1" fmla="*/ 5373216 h 5373216"/>
              <a:gd name="connsiteX2" fmla="*/ 8510848 w 9252321"/>
              <a:gd name="connsiteY2" fmla="*/ 5373216 h 5373216"/>
              <a:gd name="connsiteX3" fmla="*/ 4626160 w 9252321"/>
              <a:gd name="connsiteY3" fmla="*/ 861209 h 5373216"/>
              <a:gd name="connsiteX4" fmla="*/ 741472 w 9252321"/>
              <a:gd name="connsiteY4" fmla="*/ 5373216 h 5373216"/>
              <a:gd name="connsiteX5" fmla="*/ 0 w 9252321"/>
              <a:gd name="connsiteY5" fmla="*/ 5373216 h 53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2321" h="5373216">
                <a:moveTo>
                  <a:pt x="4626161" y="0"/>
                </a:moveTo>
                <a:lnTo>
                  <a:pt x="9252321" y="5373216"/>
                </a:lnTo>
                <a:lnTo>
                  <a:pt x="8510848" y="5373216"/>
                </a:lnTo>
                <a:lnTo>
                  <a:pt x="4626160" y="861209"/>
                </a:lnTo>
                <a:lnTo>
                  <a:pt x="741472" y="5373216"/>
                </a:lnTo>
                <a:lnTo>
                  <a:pt x="0" y="5373216"/>
                </a:lnTo>
                <a:close/>
              </a:path>
            </a:pathLst>
          </a:custGeom>
          <a:solidFill>
            <a:srgbClr val="F5F2F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9EBDCC-9EC2-4BAD-91A6-C438E9AEB754}"/>
              </a:ext>
            </a:extLst>
          </p:cNvPr>
          <p:cNvSpPr txBox="1"/>
          <p:nvPr/>
        </p:nvSpPr>
        <p:spPr>
          <a:xfrm>
            <a:off x="4202470" y="3497939"/>
            <a:ext cx="786280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alpha val="12000"/>
                  </a:srgbClr>
                </a:solidFill>
                <a:effectLst>
                  <a:outerShdw blurRad="63500" sx="102000" sy="102000" algn="ctr" rotWithShape="0">
                    <a:srgbClr val="FFFFFF">
                      <a:alpha val="20000"/>
                    </a:srgbClr>
                  </a:outerShdw>
                </a:effectLst>
                <a:uLnTx/>
                <a:uFillTx/>
                <a:latin typeface="iekie jianheiti" panose="020F0502020204030204"/>
                <a:cs typeface="+mn-ea"/>
                <a:sym typeface="+mn-lt"/>
              </a:rPr>
              <a:t>COMPANY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alpha val="12000"/>
                </a:srgbClr>
              </a:solidFill>
              <a:effectLst>
                <a:outerShdw blurRad="63500" sx="102000" sy="102000" algn="ctr" rotWithShape="0">
                  <a:srgbClr val="FFFFFF">
                    <a:alpha val="20000"/>
                  </a:srgbClr>
                </a:outerShdw>
              </a:effectLst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5" name="任意多边形 33">
            <a:extLst>
              <a:ext uri="{FF2B5EF4-FFF2-40B4-BE49-F238E27FC236}">
                <a16:creationId xmlns:a16="http://schemas.microsoft.com/office/drawing/2014/main" id="{2F55D9B5-A753-D943-A768-8AB0EB7999E2}"/>
              </a:ext>
            </a:extLst>
          </p:cNvPr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gradFill>
            <a:gsLst>
              <a:gs pos="100000">
                <a:schemeClr val="accent2">
                  <a:alpha val="66000"/>
                </a:schemeClr>
              </a:gs>
              <a:gs pos="7000">
                <a:schemeClr val="accent1">
                  <a:alpha val="71000"/>
                </a:scheme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9" name="等腰三角形 7">
            <a:extLst>
              <a:ext uri="{FF2B5EF4-FFF2-40B4-BE49-F238E27FC236}">
                <a16:creationId xmlns:a16="http://schemas.microsoft.com/office/drawing/2014/main" id="{BDE05EA7-9400-9A49-9473-60EA096B0826}"/>
              </a:ext>
            </a:extLst>
          </p:cNvPr>
          <p:cNvSpPr/>
          <p:nvPr/>
        </p:nvSpPr>
        <p:spPr bwMode="auto">
          <a:xfrm>
            <a:off x="1621019" y="5700798"/>
            <a:ext cx="1992625" cy="1157202"/>
          </a:xfrm>
          <a:prstGeom prst="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465A0D43-9A37-9443-AA0B-3469A4A609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014" y="1490902"/>
            <a:ext cx="5037663" cy="839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1200" cap="none" spc="0" normalizeH="0" baseline="0" noProof="0">
                <a:ln>
                  <a:noFill/>
                </a:ln>
                <a:gradFill>
                  <a:gsLst>
                    <a:gs pos="100000">
                      <a:srgbClr val="89CA7D"/>
                    </a:gs>
                    <a:gs pos="0">
                      <a:srgbClr val="0B9FAE"/>
                    </a:gs>
                  </a:gsLst>
                  <a:lin ang="0" scaled="1"/>
                </a:gradFill>
                <a:effectLst/>
                <a:uLnTx/>
                <a:uFillTx/>
                <a:latin typeface="iekie jianheiti" panose="020F0502020204030204"/>
                <a:ea typeface="+mn-ea"/>
                <a:cs typeface="+mn-ea"/>
                <a:sym typeface="+mn-lt"/>
              </a:rPr>
              <a:t>Online shop artist</a:t>
            </a:r>
            <a:endParaRPr kumimoji="0" lang="zh-CN" altLang="zh-CN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89CA7D"/>
                  </a:gs>
                  <a:gs pos="0">
                    <a:srgbClr val="0B9FAE"/>
                  </a:gs>
                </a:gsLst>
                <a:lin ang="0" scaled="1"/>
              </a:gradFill>
              <a:effectLst/>
              <a:uLnTx/>
              <a:uFillTx/>
              <a:latin typeface="iekie jianheiti" panose="020F0502020204030204"/>
              <a:ea typeface="+mn-ea"/>
              <a:cs typeface="+mn-ea"/>
              <a:sym typeface="+mn-lt"/>
            </a:endParaRPr>
          </a:p>
        </p:txBody>
      </p:sp>
      <p:sp>
        <p:nvSpPr>
          <p:cNvPr id="42" name="Rectangle 3">
            <a:extLst>
              <a:ext uri="{FF2B5EF4-FFF2-40B4-BE49-F238E27FC236}">
                <a16:creationId xmlns:a16="http://schemas.microsoft.com/office/drawing/2014/main" id="{895987FE-20AD-C942-9B2A-6F44A3A33D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014" y="2216492"/>
            <a:ext cx="4953737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1200" cap="none" spc="0" normalizeH="0" baseline="0" noProof="0" smtClean="0">
                <a:ln>
                  <a:noFill/>
                </a:ln>
                <a:solidFill>
                  <a:srgbClr val="0B9FA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网 </a:t>
            </a:r>
            <a:r>
              <a:rPr kumimoji="0" lang="zh-CN" altLang="en-US" sz="6000" b="1" i="0" u="none" strike="noStrike" kern="1200" cap="none" spc="0" normalizeH="0" baseline="0" noProof="0">
                <a:ln>
                  <a:noFill/>
                </a:ln>
                <a:solidFill>
                  <a:srgbClr val="0B9FA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店 美 </a:t>
            </a:r>
            <a:r>
              <a:rPr kumimoji="0" lang="zh-CN" altLang="en-US" sz="6000" b="1" i="0" u="none" strike="noStrike" kern="1200" cap="none" spc="0" normalizeH="0" baseline="0" noProof="0" smtClean="0">
                <a:ln>
                  <a:noFill/>
                </a:ln>
                <a:solidFill>
                  <a:srgbClr val="0B9FA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</a:t>
            </a:r>
            <a:endParaRPr kumimoji="0" lang="zh-CN" altLang="en-US" sz="6000" b="1" i="0" u="none" strike="noStrike" kern="1200" cap="none" spc="0" normalizeH="0" baseline="0" noProof="0">
              <a:ln>
                <a:noFill/>
              </a:ln>
              <a:solidFill>
                <a:srgbClr val="0B9FA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任意多边形 35">
            <a:extLst>
              <a:ext uri="{FF2B5EF4-FFF2-40B4-BE49-F238E27FC236}">
                <a16:creationId xmlns:a16="http://schemas.microsoft.com/office/drawing/2014/main" id="{A045C1C2-FABD-3A47-948D-381137E4B7EC}"/>
              </a:ext>
            </a:extLst>
          </p:cNvPr>
          <p:cNvSpPr/>
          <p:nvPr/>
        </p:nvSpPr>
        <p:spPr bwMode="auto">
          <a:xfrm rot="5400000">
            <a:off x="10592277" y="2100107"/>
            <a:ext cx="1347430" cy="782510"/>
          </a:xfrm>
          <a:custGeom>
            <a:avLst/>
            <a:gdLst>
              <a:gd name="connsiteX0" fmla="*/ 1797898 w 3595797"/>
              <a:gd name="connsiteY0" fmla="*/ 0 h 2088232"/>
              <a:gd name="connsiteX1" fmla="*/ 3595797 w 3595797"/>
              <a:gd name="connsiteY1" fmla="*/ 2088232 h 2088232"/>
              <a:gd name="connsiteX2" fmla="*/ 2854323 w 3595797"/>
              <a:gd name="connsiteY2" fmla="*/ 2088232 h 2088232"/>
              <a:gd name="connsiteX3" fmla="*/ 1797897 w 3595797"/>
              <a:gd name="connsiteY3" fmla="*/ 861209 h 2088232"/>
              <a:gd name="connsiteX4" fmla="*/ 741471 w 3595797"/>
              <a:gd name="connsiteY4" fmla="*/ 2088232 h 2088232"/>
              <a:gd name="connsiteX5" fmla="*/ 0 w 3595797"/>
              <a:gd name="connsiteY5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5797" h="2088232">
                <a:moveTo>
                  <a:pt x="1797898" y="0"/>
                </a:moveTo>
                <a:lnTo>
                  <a:pt x="3595797" y="2088232"/>
                </a:lnTo>
                <a:lnTo>
                  <a:pt x="2854323" y="2088232"/>
                </a:lnTo>
                <a:lnTo>
                  <a:pt x="1797897" y="861209"/>
                </a:lnTo>
                <a:lnTo>
                  <a:pt x="741471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4046" y="5613088"/>
            <a:ext cx="4903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zihun59hao-chuangcuhei" panose="00000500000000000000" pitchFamily="2" charset="-122"/>
              </a:rPr>
              <a:t>山东劳动职业技术学院在线开放课程</a:t>
            </a:r>
            <a:endParaRPr kumimoji="0" lang="zh-CN" altLang="en-US" sz="2000" b="1" i="0" u="none" strike="noStrike" kern="1200" cap="none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253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7" grpId="0"/>
      <p:bldP spid="39" grpId="0" animBg="1"/>
      <p:bldP spid="41" grpId="0"/>
      <p:bldP spid="42" grpId="0"/>
      <p:bldP spid="5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565640" y="995225"/>
            <a:ext cx="1111384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三、页面布局和设计</a:t>
            </a:r>
          </a:p>
          <a:p>
            <a:pPr>
              <a:lnSpc>
                <a:spcPct val="150000"/>
              </a:lnSpc>
            </a:pP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店铺的页面布局和设计是吸引用户的重要因素。通过合理的页面布局和美观的设计，可以提高用户的购物体验和转化率。</a:t>
            </a: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设计首页</a:t>
            </a:r>
          </a:p>
          <a:p>
            <a:pPr>
              <a:lnSpc>
                <a:spcPct val="150000"/>
              </a:lnSpc>
            </a:pP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首页是店铺装修中重要的部分之一。在首页上展示您的热销产品和特价优惠，同时突出您的品牌形象和核心价值</a:t>
            </a: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设计商品详情页</a:t>
            </a:r>
          </a:p>
          <a:p>
            <a:pPr>
              <a:lnSpc>
                <a:spcPct val="150000"/>
              </a:lnSpc>
            </a:pP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商品详情页是用户进行购买决策的关键页面。通过清晰的商品图片和详细的商品描述，引导用户了解和购买您的产品</a:t>
            </a: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设计其他页面</a:t>
            </a:r>
          </a:p>
          <a:p>
            <a:pPr>
              <a:lnSpc>
                <a:spcPct val="150000"/>
              </a:lnSpc>
            </a:pP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除了首页和商品详情页，还有一些其他页面也需要设计，例如购物车页面、我的订单页面等。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矩形 13"/>
          <p:cNvSpPr/>
          <p:nvPr/>
        </p:nvSpPr>
        <p:spPr>
          <a:xfrm>
            <a:off x="7035054" y="285461"/>
            <a:ext cx="46444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网店</a:t>
            </a:r>
            <a:r>
              <a:rPr lang="zh-CN" altLang="en-US" sz="3200" b="1" kern="1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美工装修流程要点</a:t>
            </a:r>
            <a:endParaRPr kumimoji="0" lang="zh-CN" altLang="en-US" sz="3200" b="1" i="0" u="none" strike="noStrike" kern="1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539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578425" y="626454"/>
            <a:ext cx="111138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四、色彩搭配</a:t>
            </a:r>
          </a:p>
          <a:p>
            <a:pPr>
              <a:lnSpc>
                <a:spcPct val="150000"/>
              </a:lnSpc>
            </a:pP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在页面设计过程中，色彩搭配也是非常重要的一环。合适的色彩搭配可以让店面更具吸引力，提高顾客的购物体验。</a:t>
            </a:r>
          </a:p>
          <a:p>
            <a:pPr>
              <a:lnSpc>
                <a:spcPct val="150000"/>
              </a:lnSpc>
            </a:pPr>
            <a:r>
              <a:rPr lang="zh-CN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五、图片处理</a:t>
            </a:r>
          </a:p>
          <a:p>
            <a:pPr>
              <a:lnSpc>
                <a:spcPct val="150000"/>
              </a:lnSpc>
            </a:pP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图片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尺寸：根据不同页面的需求选择合适的图片尺寸，过大或过小的</a:t>
            </a: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图片会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影响</a:t>
            </a: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页面显示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效果。</a:t>
            </a:r>
          </a:p>
          <a:p>
            <a:pPr>
              <a:lnSpc>
                <a:spcPct val="150000"/>
              </a:lnSpc>
            </a:pP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图片质量：确保使用的图片清晰度高、色彩鲜艳且符合主题要求。对于过于模糊或过小的图片可以进行适当的放大或清晰度处理。</a:t>
            </a:r>
          </a:p>
          <a:p>
            <a:pPr>
              <a:lnSpc>
                <a:spcPct val="150000"/>
              </a:lnSpc>
            </a:pP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图片效果：可以使用一些常见的图片效果如阴影、边框等来增加图片的美观度和层次感。</a:t>
            </a:r>
          </a:p>
          <a:p>
            <a:pPr>
              <a:lnSpc>
                <a:spcPct val="150000"/>
              </a:lnSpc>
            </a:pPr>
            <a:r>
              <a:rPr lang="zh-CN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六、文字设置</a:t>
            </a:r>
          </a:p>
          <a:p>
            <a:pPr>
              <a:lnSpc>
                <a:spcPct val="150000"/>
              </a:lnSpc>
            </a:pP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字体选择：根据店面风格和主题需求选择合适的字体，如无衬线字体、衬线字体或手写字体等。</a:t>
            </a:r>
          </a:p>
          <a:p>
            <a:pPr>
              <a:lnSpc>
                <a:spcPct val="150000"/>
              </a:lnSpc>
            </a:pP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文字排版：注意文字的排版和布局，包括行距、字间距等参数设置，以提高文字的可读性和美观度。</a:t>
            </a:r>
          </a:p>
          <a:p>
            <a:pPr>
              <a:lnSpc>
                <a:spcPct val="150000"/>
              </a:lnSpc>
            </a:pP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文字内容：确保文字内容简洁明了、有吸引力和引导性，能够激发顾客的购买欲望和行动。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矩形 13"/>
          <p:cNvSpPr/>
          <p:nvPr/>
        </p:nvSpPr>
        <p:spPr>
          <a:xfrm>
            <a:off x="7035054" y="285461"/>
            <a:ext cx="46444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网店</a:t>
            </a:r>
            <a:r>
              <a:rPr lang="zh-CN" altLang="en-US" sz="3200" b="1" kern="1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美工装修流程要点</a:t>
            </a:r>
            <a:endParaRPr kumimoji="0" lang="zh-CN" altLang="en-US" sz="3200" b="1" i="0" u="none" strike="noStrike" kern="1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192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33">
            <a:extLst>
              <a:ext uri="{FF2B5EF4-FFF2-40B4-BE49-F238E27FC236}">
                <a16:creationId xmlns:a16="http://schemas.microsoft.com/office/drawing/2014/main" id="{54EA18B4-223F-2941-8CF5-159DF1A28CE5}"/>
              </a:ext>
            </a:extLst>
          </p:cNvPr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blipFill>
            <a:blip r:embed="rId3"/>
            <a:srcRect/>
            <a:stretch>
              <a:fillRect t="-244687" b="-44289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7" name="任意多边形 36">
            <a:extLst>
              <a:ext uri="{FF2B5EF4-FFF2-40B4-BE49-F238E27FC236}">
                <a16:creationId xmlns:a16="http://schemas.microsoft.com/office/drawing/2014/main" id="{FD217BC7-B301-AE48-A053-F9FF96834E42}"/>
              </a:ext>
            </a:extLst>
          </p:cNvPr>
          <p:cNvSpPr/>
          <p:nvPr/>
        </p:nvSpPr>
        <p:spPr bwMode="auto">
          <a:xfrm>
            <a:off x="3892179" y="1484784"/>
            <a:ext cx="9252321" cy="5373216"/>
          </a:xfrm>
          <a:custGeom>
            <a:avLst/>
            <a:gdLst>
              <a:gd name="connsiteX0" fmla="*/ 4626161 w 9252321"/>
              <a:gd name="connsiteY0" fmla="*/ 0 h 5373216"/>
              <a:gd name="connsiteX1" fmla="*/ 9252321 w 9252321"/>
              <a:gd name="connsiteY1" fmla="*/ 5373216 h 5373216"/>
              <a:gd name="connsiteX2" fmla="*/ 8510848 w 9252321"/>
              <a:gd name="connsiteY2" fmla="*/ 5373216 h 5373216"/>
              <a:gd name="connsiteX3" fmla="*/ 4626160 w 9252321"/>
              <a:gd name="connsiteY3" fmla="*/ 861209 h 5373216"/>
              <a:gd name="connsiteX4" fmla="*/ 741472 w 9252321"/>
              <a:gd name="connsiteY4" fmla="*/ 5373216 h 5373216"/>
              <a:gd name="connsiteX5" fmla="*/ 0 w 9252321"/>
              <a:gd name="connsiteY5" fmla="*/ 5373216 h 53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2321" h="5373216">
                <a:moveTo>
                  <a:pt x="4626161" y="0"/>
                </a:moveTo>
                <a:lnTo>
                  <a:pt x="9252321" y="5373216"/>
                </a:lnTo>
                <a:lnTo>
                  <a:pt x="8510848" y="5373216"/>
                </a:lnTo>
                <a:lnTo>
                  <a:pt x="4626160" y="861209"/>
                </a:lnTo>
                <a:lnTo>
                  <a:pt x="741472" y="5373216"/>
                </a:lnTo>
                <a:lnTo>
                  <a:pt x="0" y="5373216"/>
                </a:lnTo>
                <a:close/>
              </a:path>
            </a:pathLst>
          </a:custGeom>
          <a:solidFill>
            <a:srgbClr val="F5F2F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9EBDCC-9EC2-4BAD-91A6-C438E9AEB754}"/>
              </a:ext>
            </a:extLst>
          </p:cNvPr>
          <p:cNvSpPr txBox="1"/>
          <p:nvPr/>
        </p:nvSpPr>
        <p:spPr>
          <a:xfrm>
            <a:off x="4202470" y="3497939"/>
            <a:ext cx="786280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alpha val="12000"/>
                  </a:srgbClr>
                </a:solidFill>
                <a:effectLst>
                  <a:outerShdw blurRad="63500" sx="102000" sy="102000" algn="ctr" rotWithShape="0">
                    <a:srgbClr val="FFFFFF">
                      <a:alpha val="20000"/>
                    </a:srgbClr>
                  </a:outerShdw>
                </a:effectLst>
                <a:uLnTx/>
                <a:uFillTx/>
                <a:latin typeface="iekie jianheiti" panose="020F0502020204030204"/>
                <a:cs typeface="+mn-ea"/>
                <a:sym typeface="+mn-lt"/>
              </a:rPr>
              <a:t>COMPANY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alpha val="12000"/>
                </a:srgbClr>
              </a:solidFill>
              <a:effectLst>
                <a:outerShdw blurRad="63500" sx="102000" sy="102000" algn="ctr" rotWithShape="0">
                  <a:srgbClr val="FFFFFF">
                    <a:alpha val="20000"/>
                  </a:srgbClr>
                </a:outerShdw>
              </a:effectLst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5" name="任意多边形 33">
            <a:extLst>
              <a:ext uri="{FF2B5EF4-FFF2-40B4-BE49-F238E27FC236}">
                <a16:creationId xmlns:a16="http://schemas.microsoft.com/office/drawing/2014/main" id="{2F55D9B5-A753-D943-A768-8AB0EB7999E2}"/>
              </a:ext>
            </a:extLst>
          </p:cNvPr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gradFill>
            <a:gsLst>
              <a:gs pos="100000">
                <a:schemeClr val="accent2">
                  <a:alpha val="66000"/>
                </a:schemeClr>
              </a:gs>
              <a:gs pos="7000">
                <a:schemeClr val="accent1">
                  <a:alpha val="71000"/>
                </a:scheme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9" name="等腰三角形 7">
            <a:extLst>
              <a:ext uri="{FF2B5EF4-FFF2-40B4-BE49-F238E27FC236}">
                <a16:creationId xmlns:a16="http://schemas.microsoft.com/office/drawing/2014/main" id="{BDE05EA7-9400-9A49-9473-60EA096B0826}"/>
              </a:ext>
            </a:extLst>
          </p:cNvPr>
          <p:cNvSpPr/>
          <p:nvPr/>
        </p:nvSpPr>
        <p:spPr bwMode="auto">
          <a:xfrm>
            <a:off x="1621019" y="5700798"/>
            <a:ext cx="1992625" cy="1157202"/>
          </a:xfrm>
          <a:prstGeom prst="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2" name="Rectangle 3">
            <a:extLst>
              <a:ext uri="{FF2B5EF4-FFF2-40B4-BE49-F238E27FC236}">
                <a16:creationId xmlns:a16="http://schemas.microsoft.com/office/drawing/2014/main" id="{895987FE-20AD-C942-9B2A-6F44A3A33D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4168" y="2251388"/>
            <a:ext cx="4363665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1" i="0" u="none" strike="noStrike" kern="1200" cap="none" spc="0" normalizeH="0" baseline="0" noProof="0" smtClean="0">
                <a:ln>
                  <a:noFill/>
                </a:ln>
                <a:solidFill>
                  <a:srgbClr val="0B9FA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谢谢！</a:t>
            </a:r>
            <a:endParaRPr kumimoji="0" lang="zh-CN" altLang="en-US" sz="6600" b="1" i="0" u="none" strike="noStrike" kern="1200" cap="none" spc="0" normalizeH="0" baseline="0" noProof="0">
              <a:ln>
                <a:noFill/>
              </a:ln>
              <a:solidFill>
                <a:srgbClr val="0B9FA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任意多边形 35">
            <a:extLst>
              <a:ext uri="{FF2B5EF4-FFF2-40B4-BE49-F238E27FC236}">
                <a16:creationId xmlns:a16="http://schemas.microsoft.com/office/drawing/2014/main" id="{A045C1C2-FABD-3A47-948D-381137E4B7EC}"/>
              </a:ext>
            </a:extLst>
          </p:cNvPr>
          <p:cNvSpPr/>
          <p:nvPr/>
        </p:nvSpPr>
        <p:spPr bwMode="auto">
          <a:xfrm rot="5400000">
            <a:off x="10592277" y="2100107"/>
            <a:ext cx="1347430" cy="782510"/>
          </a:xfrm>
          <a:custGeom>
            <a:avLst/>
            <a:gdLst>
              <a:gd name="connsiteX0" fmla="*/ 1797898 w 3595797"/>
              <a:gd name="connsiteY0" fmla="*/ 0 h 2088232"/>
              <a:gd name="connsiteX1" fmla="*/ 3595797 w 3595797"/>
              <a:gd name="connsiteY1" fmla="*/ 2088232 h 2088232"/>
              <a:gd name="connsiteX2" fmla="*/ 2854323 w 3595797"/>
              <a:gd name="connsiteY2" fmla="*/ 2088232 h 2088232"/>
              <a:gd name="connsiteX3" fmla="*/ 1797897 w 3595797"/>
              <a:gd name="connsiteY3" fmla="*/ 861209 h 2088232"/>
              <a:gd name="connsiteX4" fmla="*/ 741471 w 3595797"/>
              <a:gd name="connsiteY4" fmla="*/ 2088232 h 2088232"/>
              <a:gd name="connsiteX5" fmla="*/ 0 w 3595797"/>
              <a:gd name="connsiteY5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5797" h="2088232">
                <a:moveTo>
                  <a:pt x="1797898" y="0"/>
                </a:moveTo>
                <a:lnTo>
                  <a:pt x="3595797" y="2088232"/>
                </a:lnTo>
                <a:lnTo>
                  <a:pt x="2854323" y="2088232"/>
                </a:lnTo>
                <a:lnTo>
                  <a:pt x="1797897" y="861209"/>
                </a:lnTo>
                <a:lnTo>
                  <a:pt x="741471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4046" y="5613088"/>
            <a:ext cx="4903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zihun59hao-chuangcuhei" panose="00000500000000000000" pitchFamily="2" charset="-122"/>
              </a:rPr>
              <a:t>山东劳动职业技术学院在线开放课程</a:t>
            </a:r>
            <a:endParaRPr kumimoji="0" lang="zh-CN" altLang="en-US" sz="2000" b="1" i="0" u="none" strike="noStrike" kern="1200" cap="none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89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7" grpId="0"/>
      <p:bldP spid="39" grpId="0" animBg="1"/>
      <p:bldP spid="42" grpId="0"/>
      <p:bldP spid="5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同心圆 17">
            <a:extLst>
              <a:ext uri="{FF2B5EF4-FFF2-40B4-BE49-F238E27FC236}">
                <a16:creationId xmlns:a16="http://schemas.microsoft.com/office/drawing/2014/main" id="{5195DCA7-4A2E-E446-B4F5-DE4AE9B954A6}"/>
              </a:ext>
            </a:extLst>
          </p:cNvPr>
          <p:cNvSpPr/>
          <p:nvPr/>
        </p:nvSpPr>
        <p:spPr>
          <a:xfrm>
            <a:off x="3024837" y="6057360"/>
            <a:ext cx="6364299" cy="6110630"/>
          </a:xfrm>
          <a:prstGeom prst="donut">
            <a:avLst/>
          </a:prstGeom>
          <a:solidFill>
            <a:srgbClr val="89CA7F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19" name="同心圆 18">
            <a:extLst>
              <a:ext uri="{FF2B5EF4-FFF2-40B4-BE49-F238E27FC236}">
                <a16:creationId xmlns:a16="http://schemas.microsoft.com/office/drawing/2014/main" id="{83595403-2717-C743-8BC7-B2A720FEF5F2}"/>
              </a:ext>
            </a:extLst>
          </p:cNvPr>
          <p:cNvSpPr/>
          <p:nvPr/>
        </p:nvSpPr>
        <p:spPr>
          <a:xfrm>
            <a:off x="-6456827" y="-170677"/>
            <a:ext cx="7133747" cy="6849409"/>
          </a:xfrm>
          <a:prstGeom prst="donut">
            <a:avLst/>
          </a:prstGeom>
          <a:solidFill>
            <a:srgbClr val="0B9FAE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909F1564-EED0-FD46-9757-8D8FE05F41DA}"/>
              </a:ext>
            </a:extLst>
          </p:cNvPr>
          <p:cNvGrpSpPr/>
          <p:nvPr/>
        </p:nvGrpSpPr>
        <p:grpSpPr>
          <a:xfrm>
            <a:off x="2174686" y="1977225"/>
            <a:ext cx="276061" cy="1951376"/>
            <a:chOff x="1288882" y="567159"/>
            <a:chExt cx="1078196" cy="4097438"/>
          </a:xfrm>
        </p:grpSpPr>
        <p:cxnSp>
          <p:nvCxnSpPr>
            <p:cNvPr id="23" name="直线连接符 22">
              <a:extLst>
                <a:ext uri="{FF2B5EF4-FFF2-40B4-BE49-F238E27FC236}">
                  <a16:creationId xmlns:a16="http://schemas.microsoft.com/office/drawing/2014/main" id="{145D8B5A-9D09-6B40-AD97-20253508AA74}"/>
                </a:ext>
              </a:extLst>
            </p:cNvPr>
            <p:cNvCxnSpPr>
              <a:cxnSpLocks/>
            </p:cNvCxnSpPr>
            <p:nvPr/>
          </p:nvCxnSpPr>
          <p:spPr>
            <a:xfrm>
              <a:off x="1288882" y="674797"/>
              <a:ext cx="1078196" cy="0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线连接符 23">
              <a:extLst>
                <a:ext uri="{FF2B5EF4-FFF2-40B4-BE49-F238E27FC236}">
                  <a16:creationId xmlns:a16="http://schemas.microsoft.com/office/drawing/2014/main" id="{995CEA63-F041-304F-93E3-C5FCA4B3A645}"/>
                </a:ext>
              </a:extLst>
            </p:cNvPr>
            <p:cNvCxnSpPr/>
            <p:nvPr/>
          </p:nvCxnSpPr>
          <p:spPr>
            <a:xfrm>
              <a:off x="1317763" y="567159"/>
              <a:ext cx="0" cy="4097438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线连接符 24">
              <a:extLst>
                <a:ext uri="{FF2B5EF4-FFF2-40B4-BE49-F238E27FC236}">
                  <a16:creationId xmlns:a16="http://schemas.microsoft.com/office/drawing/2014/main" id="{CF0D1178-9BFA-DC4C-90D1-CA8926C86216}"/>
                </a:ext>
              </a:extLst>
            </p:cNvPr>
            <p:cNvCxnSpPr>
              <a:cxnSpLocks/>
            </p:cNvCxnSpPr>
            <p:nvPr/>
          </p:nvCxnSpPr>
          <p:spPr>
            <a:xfrm>
              <a:off x="1288882" y="4571619"/>
              <a:ext cx="1078196" cy="0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id="{549DA229-7CCF-F749-B572-5D4218F26541}"/>
              </a:ext>
            </a:extLst>
          </p:cNvPr>
          <p:cNvSpPr txBox="1"/>
          <p:nvPr/>
        </p:nvSpPr>
        <p:spPr>
          <a:xfrm>
            <a:off x="2802196" y="3203226"/>
            <a:ext cx="66651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5400" dirty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网店</a:t>
            </a:r>
            <a:r>
              <a:rPr lang="zh-CN" altLang="en-US" sz="5400" dirty="0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美工的工作范畴</a:t>
            </a:r>
            <a:endParaRPr lang="zh-CN" altLang="en-US" sz="5400" dirty="0">
              <a:solidFill>
                <a:srgbClr val="0B9FA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 8">
            <a:extLst>
              <a:ext uri="{FF2B5EF4-FFF2-40B4-BE49-F238E27FC236}">
                <a16:creationId xmlns:a16="http://schemas.microsoft.com/office/drawing/2014/main" id="{0B7074CE-2A63-154E-810B-85655BC0C9C8}"/>
              </a:ext>
            </a:extLst>
          </p:cNvPr>
          <p:cNvSpPr/>
          <p:nvPr/>
        </p:nvSpPr>
        <p:spPr>
          <a:xfrm>
            <a:off x="3468314" y="1993181"/>
            <a:ext cx="5182348" cy="673050"/>
          </a:xfrm>
          <a:prstGeom prst="roundRect">
            <a:avLst>
              <a:gd name="adj" fmla="val 30187"/>
            </a:avLst>
          </a:prstGeom>
          <a:gradFill>
            <a:gsLst>
              <a:gs pos="100000">
                <a:srgbClr val="0B9FAE"/>
              </a:gs>
              <a:gs pos="0">
                <a:srgbClr val="89CA7D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D54C4696-AFFE-1748-8B12-B66860144F25}"/>
              </a:ext>
            </a:extLst>
          </p:cNvPr>
          <p:cNvSpPr txBox="1"/>
          <p:nvPr/>
        </p:nvSpPr>
        <p:spPr>
          <a:xfrm>
            <a:off x="3781281" y="2006541"/>
            <a:ext cx="4556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项目一 </a:t>
            </a:r>
            <a:r>
              <a:rPr lang="zh-CN" altLang="en-US" sz="3600" b="1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任</a:t>
            </a:r>
            <a:r>
              <a:rPr lang="zh-CN" altLang="en-US"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务二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DEF5CB8-D2FE-BD4A-B101-6E52E52043C4}"/>
              </a:ext>
            </a:extLst>
          </p:cNvPr>
          <p:cNvSpPr txBox="1"/>
          <p:nvPr/>
        </p:nvSpPr>
        <p:spPr>
          <a:xfrm>
            <a:off x="9409073" y="7408079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2C2F08B4-EEDC-7043-8C4C-D17D64B03CA2}"/>
              </a:ext>
            </a:extLst>
          </p:cNvPr>
          <p:cNvGrpSpPr/>
          <p:nvPr/>
        </p:nvGrpSpPr>
        <p:grpSpPr>
          <a:xfrm flipH="1">
            <a:off x="9550803" y="1988800"/>
            <a:ext cx="321086" cy="1951376"/>
            <a:chOff x="1288882" y="591464"/>
            <a:chExt cx="1078196" cy="4097438"/>
          </a:xfrm>
        </p:grpSpPr>
        <p:cxnSp>
          <p:nvCxnSpPr>
            <p:cNvPr id="27" name="直线连接符 26">
              <a:extLst>
                <a:ext uri="{FF2B5EF4-FFF2-40B4-BE49-F238E27FC236}">
                  <a16:creationId xmlns:a16="http://schemas.microsoft.com/office/drawing/2014/main" id="{B9A0B049-0876-C548-9D56-BC84FEFCE6F2}"/>
                </a:ext>
              </a:extLst>
            </p:cNvPr>
            <p:cNvCxnSpPr>
              <a:cxnSpLocks/>
            </p:cNvCxnSpPr>
            <p:nvPr/>
          </p:nvCxnSpPr>
          <p:spPr>
            <a:xfrm>
              <a:off x="1288882" y="674798"/>
              <a:ext cx="1078196" cy="0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线连接符 27">
              <a:extLst>
                <a:ext uri="{FF2B5EF4-FFF2-40B4-BE49-F238E27FC236}">
                  <a16:creationId xmlns:a16="http://schemas.microsoft.com/office/drawing/2014/main" id="{9ED04403-7A69-0046-80AF-9EEE9356F474}"/>
                </a:ext>
              </a:extLst>
            </p:cNvPr>
            <p:cNvCxnSpPr/>
            <p:nvPr/>
          </p:nvCxnSpPr>
          <p:spPr>
            <a:xfrm>
              <a:off x="1317764" y="591464"/>
              <a:ext cx="0" cy="4097438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线连接符 28">
              <a:extLst>
                <a:ext uri="{FF2B5EF4-FFF2-40B4-BE49-F238E27FC236}">
                  <a16:creationId xmlns:a16="http://schemas.microsoft.com/office/drawing/2014/main" id="{5713E0C9-1BA7-DB4D-98AC-C11F0EF590BE}"/>
                </a:ext>
              </a:extLst>
            </p:cNvPr>
            <p:cNvCxnSpPr>
              <a:cxnSpLocks/>
            </p:cNvCxnSpPr>
            <p:nvPr/>
          </p:nvCxnSpPr>
          <p:spPr>
            <a:xfrm>
              <a:off x="1288882" y="4595924"/>
              <a:ext cx="1078196" cy="0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同心圆 29">
            <a:extLst>
              <a:ext uri="{FF2B5EF4-FFF2-40B4-BE49-F238E27FC236}">
                <a16:creationId xmlns:a16="http://schemas.microsoft.com/office/drawing/2014/main" id="{BADEAC57-C26F-AB4B-944E-CA22C46D2A25}"/>
              </a:ext>
            </a:extLst>
          </p:cNvPr>
          <p:cNvSpPr/>
          <p:nvPr/>
        </p:nvSpPr>
        <p:spPr>
          <a:xfrm>
            <a:off x="11446302" y="-170678"/>
            <a:ext cx="7133747" cy="6849409"/>
          </a:xfrm>
          <a:prstGeom prst="donut">
            <a:avLst/>
          </a:prstGeom>
          <a:solidFill>
            <a:srgbClr val="89CA7D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 rot="2166230">
            <a:off x="2458407" y="3156426"/>
            <a:ext cx="505983" cy="50598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9494711" y="4052806"/>
            <a:ext cx="648072" cy="648072"/>
          </a:xfrm>
          <a:prstGeom prst="ellipse">
            <a:avLst/>
          </a:prstGeom>
          <a:solidFill>
            <a:srgbClr val="89CA7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9494836" y="5223236"/>
            <a:ext cx="417028" cy="417028"/>
          </a:xfrm>
          <a:prstGeom prst="ellipse">
            <a:avLst/>
          </a:prstGeom>
          <a:solidFill>
            <a:srgbClr val="32AC9F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 rot="2166230">
            <a:off x="1533604" y="2698591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 rot="2166230">
            <a:off x="1533688" y="931129"/>
            <a:ext cx="252991" cy="252991"/>
          </a:xfrm>
          <a:prstGeom prst="ellipse">
            <a:avLst/>
          </a:prstGeom>
          <a:solidFill>
            <a:srgbClr val="65BE8B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0496511" y="3679295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7987083" y="5178771"/>
            <a:ext cx="505983" cy="505983"/>
          </a:xfrm>
          <a:prstGeom prst="ellipse">
            <a:avLst/>
          </a:prstGeom>
          <a:solidFill>
            <a:srgbClr val="4BB4BF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 rot="2166230">
            <a:off x="2100770" y="836482"/>
            <a:ext cx="505983" cy="505983"/>
          </a:xfrm>
          <a:prstGeom prst="ellipse">
            <a:avLst/>
          </a:prstGeom>
          <a:solidFill>
            <a:srgbClr val="58B99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1" name="椭圆 40"/>
          <p:cNvSpPr/>
          <p:nvPr/>
        </p:nvSpPr>
        <p:spPr>
          <a:xfrm rot="2166230">
            <a:off x="1160223" y="1677006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2" name="椭圆 41"/>
          <p:cNvSpPr/>
          <p:nvPr/>
        </p:nvSpPr>
        <p:spPr>
          <a:xfrm rot="2166230">
            <a:off x="1533833" y="1923517"/>
            <a:ext cx="648072" cy="648072"/>
          </a:xfrm>
          <a:prstGeom prst="ellipse">
            <a:avLst/>
          </a:prstGeom>
          <a:solidFill>
            <a:srgbClr val="0B9FAE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3" name="椭圆 42"/>
          <p:cNvSpPr/>
          <p:nvPr/>
        </p:nvSpPr>
        <p:spPr>
          <a:xfrm rot="2166230">
            <a:off x="1160223" y="3366741"/>
            <a:ext cx="252991" cy="252991"/>
          </a:xfrm>
          <a:prstGeom prst="ellipse">
            <a:avLst/>
          </a:prstGeom>
          <a:solidFill>
            <a:srgbClr val="89CA7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9269455" y="3091804"/>
            <a:ext cx="505983" cy="50598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160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6" grpId="0"/>
      <p:bldP spid="9" grpId="0" animBg="1"/>
      <p:bldP spid="15" grpId="0"/>
      <p:bldP spid="30" grpId="0" animBg="1"/>
      <p:bldP spid="33" grpId="0" bldLvl="0" animBg="1"/>
      <p:bldP spid="34" grpId="0" bldLvl="0" animBg="1"/>
      <p:bldP spid="35" grpId="0" bldLvl="0" animBg="1"/>
      <p:bldP spid="36" grpId="0" bldLvl="0" animBg="1"/>
      <p:bldP spid="37" grpId="0" bldLvl="0" animBg="1"/>
      <p:bldP spid="38" grpId="0" bldLvl="0" animBg="1"/>
      <p:bldP spid="39" grpId="0" bldLvl="0" animBg="1"/>
      <p:bldP spid="40" grpId="0" bldLvl="0" animBg="1"/>
      <p:bldP spid="41" grpId="0" bldLvl="0" animBg="1"/>
      <p:bldP spid="42" grpId="0" bldLvl="0" animBg="1"/>
      <p:bldP spid="43" grpId="0" bldLvl="0" animBg="1"/>
      <p:bldP spid="4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7">
            <a:extLst>
              <a:ext uri="{FF2B5EF4-FFF2-40B4-BE49-F238E27FC236}">
                <a16:creationId xmlns:a16="http://schemas.microsoft.com/office/drawing/2014/main" id="{F9874C2B-4C5C-0846-B059-2D2DDCCE3739}"/>
              </a:ext>
            </a:extLst>
          </p:cNvPr>
          <p:cNvSpPr/>
          <p:nvPr/>
        </p:nvSpPr>
        <p:spPr>
          <a:xfrm rot="16200000" flipH="1" flipV="1">
            <a:off x="4379306" y="189950"/>
            <a:ext cx="2288744" cy="11047355"/>
          </a:xfrm>
          <a:custGeom>
            <a:avLst/>
            <a:gdLst>
              <a:gd name="connsiteX0" fmla="*/ 0 w 363073"/>
              <a:gd name="connsiteY0" fmla="*/ 0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4" fmla="*/ 0 w 363073"/>
              <a:gd name="connsiteY4" fmla="*/ 0 h 2571749"/>
              <a:gd name="connsiteX0" fmla="*/ 0 w 363073"/>
              <a:gd name="connsiteY0" fmla="*/ 2571749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0" fmla="*/ 0 w 2261321"/>
              <a:gd name="connsiteY0" fmla="*/ 5152904 h 5152904"/>
              <a:gd name="connsiteX1" fmla="*/ 2261321 w 2261321"/>
              <a:gd name="connsiteY1" fmla="*/ 0 h 5152904"/>
              <a:gd name="connsiteX2" fmla="*/ 2261321 w 2261321"/>
              <a:gd name="connsiteY2" fmla="*/ 2571749 h 5152904"/>
              <a:gd name="connsiteX3" fmla="*/ 0 w 2261321"/>
              <a:gd name="connsiteY3" fmla="*/ 5152904 h 5152904"/>
              <a:gd name="connsiteX0" fmla="*/ 0 w 2284470"/>
              <a:gd name="connsiteY0" fmla="*/ 5152904 h 5164478"/>
              <a:gd name="connsiteX1" fmla="*/ 2261321 w 2284470"/>
              <a:gd name="connsiteY1" fmla="*/ 0 h 5164478"/>
              <a:gd name="connsiteX2" fmla="*/ 2284470 w 2284470"/>
              <a:gd name="connsiteY2" fmla="*/ 5164478 h 5164478"/>
              <a:gd name="connsiteX3" fmla="*/ 0 w 2284470"/>
              <a:gd name="connsiteY3" fmla="*/ 5152904 h 5164478"/>
              <a:gd name="connsiteX0" fmla="*/ 0 w 3800753"/>
              <a:gd name="connsiteY0" fmla="*/ 5129755 h 5164478"/>
              <a:gd name="connsiteX1" fmla="*/ 3777604 w 3800753"/>
              <a:gd name="connsiteY1" fmla="*/ 0 h 5164478"/>
              <a:gd name="connsiteX2" fmla="*/ 3800753 w 3800753"/>
              <a:gd name="connsiteY2" fmla="*/ 5164478 h 5164478"/>
              <a:gd name="connsiteX3" fmla="*/ 0 w 3800753"/>
              <a:gd name="connsiteY3" fmla="*/ 5129755 h 5164478"/>
              <a:gd name="connsiteX0" fmla="*/ 0 w 4066970"/>
              <a:gd name="connsiteY0" fmla="*/ 5152904 h 5164478"/>
              <a:gd name="connsiteX1" fmla="*/ 4043821 w 4066970"/>
              <a:gd name="connsiteY1" fmla="*/ 0 h 5164478"/>
              <a:gd name="connsiteX2" fmla="*/ 4066970 w 4066970"/>
              <a:gd name="connsiteY2" fmla="*/ 5164478 h 5164478"/>
              <a:gd name="connsiteX3" fmla="*/ 0 w 4066970"/>
              <a:gd name="connsiteY3" fmla="*/ 5152904 h 5164478"/>
              <a:gd name="connsiteX0" fmla="*/ 0 w 4130470"/>
              <a:gd name="connsiteY0" fmla="*/ 5152904 h 5164478"/>
              <a:gd name="connsiteX1" fmla="*/ 4107321 w 4130470"/>
              <a:gd name="connsiteY1" fmla="*/ 0 h 5164478"/>
              <a:gd name="connsiteX2" fmla="*/ 4130470 w 4130470"/>
              <a:gd name="connsiteY2" fmla="*/ 5164478 h 5164478"/>
              <a:gd name="connsiteX3" fmla="*/ 0 w 4130470"/>
              <a:gd name="connsiteY3" fmla="*/ 5152904 h 5164478"/>
              <a:gd name="connsiteX0" fmla="*/ 0 w 4867070"/>
              <a:gd name="connsiteY0" fmla="*/ 5152904 h 5164478"/>
              <a:gd name="connsiteX1" fmla="*/ 4843921 w 4867070"/>
              <a:gd name="connsiteY1" fmla="*/ 0 h 5164478"/>
              <a:gd name="connsiteX2" fmla="*/ 4867070 w 4867070"/>
              <a:gd name="connsiteY2" fmla="*/ 5164478 h 5164478"/>
              <a:gd name="connsiteX3" fmla="*/ 0 w 4867070"/>
              <a:gd name="connsiteY3" fmla="*/ 5152904 h 5164478"/>
              <a:gd name="connsiteX0" fmla="*/ 0 w 4867070"/>
              <a:gd name="connsiteY0" fmla="*/ 5152904 h 5164478"/>
              <a:gd name="connsiteX1" fmla="*/ 4843921 w 4867070"/>
              <a:gd name="connsiteY1" fmla="*/ 0 h 5164478"/>
              <a:gd name="connsiteX2" fmla="*/ 4867070 w 4867070"/>
              <a:gd name="connsiteY2" fmla="*/ 5164478 h 5164478"/>
              <a:gd name="connsiteX3" fmla="*/ 0 w 4867070"/>
              <a:gd name="connsiteY3" fmla="*/ 5152904 h 5164478"/>
              <a:gd name="connsiteX0" fmla="*/ 0 w 4884843"/>
              <a:gd name="connsiteY0" fmla="*/ 5188447 h 5188447"/>
              <a:gd name="connsiteX1" fmla="*/ 4861694 w 4884843"/>
              <a:gd name="connsiteY1" fmla="*/ 0 h 5188447"/>
              <a:gd name="connsiteX2" fmla="*/ 4884843 w 4884843"/>
              <a:gd name="connsiteY2" fmla="*/ 5164478 h 5188447"/>
              <a:gd name="connsiteX3" fmla="*/ 0 w 4884843"/>
              <a:gd name="connsiteY3" fmla="*/ 5188447 h 5188447"/>
              <a:gd name="connsiteX0" fmla="*/ 0 w 4861694"/>
              <a:gd name="connsiteY0" fmla="*/ 5188447 h 5188447"/>
              <a:gd name="connsiteX1" fmla="*/ 4861694 w 4861694"/>
              <a:gd name="connsiteY1" fmla="*/ 0 h 5188447"/>
              <a:gd name="connsiteX2" fmla="*/ 4849299 w 4861694"/>
              <a:gd name="connsiteY2" fmla="*/ 5182251 h 5188447"/>
              <a:gd name="connsiteX3" fmla="*/ 0 w 4861694"/>
              <a:gd name="connsiteY3" fmla="*/ 5188447 h 5188447"/>
              <a:gd name="connsiteX0" fmla="*/ 0 w 4875644"/>
              <a:gd name="connsiteY0" fmla="*/ 5188447 h 5199465"/>
              <a:gd name="connsiteX1" fmla="*/ 4861694 w 4875644"/>
              <a:gd name="connsiteY1" fmla="*/ 0 h 5199465"/>
              <a:gd name="connsiteX2" fmla="*/ 4875118 w 4875644"/>
              <a:gd name="connsiteY2" fmla="*/ 5199465 h 5199465"/>
              <a:gd name="connsiteX3" fmla="*/ 0 w 4875644"/>
              <a:gd name="connsiteY3" fmla="*/ 5188447 h 5199465"/>
              <a:gd name="connsiteX0" fmla="*/ 0 w 4875936"/>
              <a:gd name="connsiteY0" fmla="*/ 5214268 h 5225286"/>
              <a:gd name="connsiteX1" fmla="*/ 4870305 w 4875936"/>
              <a:gd name="connsiteY1" fmla="*/ 0 h 5225286"/>
              <a:gd name="connsiteX2" fmla="*/ 4875118 w 4875936"/>
              <a:gd name="connsiteY2" fmla="*/ 5225286 h 5225286"/>
              <a:gd name="connsiteX3" fmla="*/ 0 w 4875936"/>
              <a:gd name="connsiteY3" fmla="*/ 5214268 h 5225286"/>
              <a:gd name="connsiteX0" fmla="*/ 0 w 4870304"/>
              <a:gd name="connsiteY0" fmla="*/ 5214268 h 5216678"/>
              <a:gd name="connsiteX1" fmla="*/ 4870305 w 4870304"/>
              <a:gd name="connsiteY1" fmla="*/ 0 h 5216678"/>
              <a:gd name="connsiteX2" fmla="*/ 4866513 w 4870304"/>
              <a:gd name="connsiteY2" fmla="*/ 5216678 h 5216678"/>
              <a:gd name="connsiteX3" fmla="*/ 0 w 4870304"/>
              <a:gd name="connsiteY3" fmla="*/ 5214268 h 5216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0304" h="5216678">
                <a:moveTo>
                  <a:pt x="0" y="5214268"/>
                </a:moveTo>
                <a:lnTo>
                  <a:pt x="4870305" y="0"/>
                </a:lnTo>
                <a:cubicBezTo>
                  <a:pt x="4866173" y="1727417"/>
                  <a:pt x="4870645" y="3489261"/>
                  <a:pt x="4866513" y="5216678"/>
                </a:cubicBezTo>
                <a:lnTo>
                  <a:pt x="0" y="5214268"/>
                </a:lnTo>
                <a:close/>
              </a:path>
            </a:pathLst>
          </a:custGeom>
          <a:gradFill flip="none" rotWithShape="1">
            <a:gsLst>
              <a:gs pos="91000">
                <a:schemeClr val="accent2"/>
              </a:gs>
              <a:gs pos="17000">
                <a:schemeClr val="accent1"/>
              </a:gs>
            </a:gsLst>
            <a:lin ang="4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99E71CFF-B1A5-42DD-A3F2-2D2F540DE166}"/>
              </a:ext>
            </a:extLst>
          </p:cNvPr>
          <p:cNvSpPr/>
          <p:nvPr/>
        </p:nvSpPr>
        <p:spPr>
          <a:xfrm rot="10800000">
            <a:off x="9532307" y="0"/>
            <a:ext cx="2659693" cy="884876"/>
          </a:xfrm>
          <a:prstGeom prst="rt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" name="PA-平行四边形 17">
            <a:extLst>
              <a:ext uri="{FF2B5EF4-FFF2-40B4-BE49-F238E27FC236}">
                <a16:creationId xmlns:a16="http://schemas.microsoft.com/office/drawing/2014/main" id="{A7B1CA7F-5DB0-4B94-BDB6-DB50611CFF7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123003" y="0"/>
            <a:ext cx="3328029" cy="265471"/>
          </a:xfrm>
          <a:prstGeom prst="parallelogram">
            <a:avLst>
              <a:gd name="adj" fmla="val 61800"/>
            </a:avLst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5" name="PA-文本框 6">
            <a:extLst>
              <a:ext uri="{FF2B5EF4-FFF2-40B4-BE49-F238E27FC236}">
                <a16:creationId xmlns:a16="http://schemas.microsoft.com/office/drawing/2014/main" id="{B563B32E-BEB2-41AC-B3F2-D4354933DE7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16525" y="625642"/>
            <a:ext cx="5784157" cy="92333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6600" b="1">
                <a:solidFill>
                  <a:schemeClr val="bg1"/>
                </a:solidFill>
                <a:effectLst>
                  <a:outerShdw blurRad="431800" sx="102000" sy="102000" algn="ctr" rotWithShape="0">
                    <a:srgbClr val="F3757D"/>
                  </a:outerShdw>
                </a:effectLst>
                <a:latin typeface="Source Han Sans CN Heavy" panose="020B0500000000000000" pitchFamily="34" charset="-128"/>
                <a:ea typeface="Source Han Sans CN Heavy" panose="020B0500000000000000" pitchFamily="34" charset="-128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iekie jianheiti" panose="020F0502020204030204"/>
                <a:ea typeface="+mn-ea"/>
                <a:cs typeface="+mn-ea"/>
                <a:sym typeface="+mn-lt"/>
              </a:rPr>
              <a:t>目录 </a:t>
            </a:r>
            <a:r>
              <a:rPr kumimoji="0" lang="en-US" altLang="zh-CN" sz="5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iekie jianheiti" panose="020F0502020204030204"/>
                <a:ea typeface="+mn-ea"/>
                <a:cs typeface="+mn-ea"/>
                <a:sym typeface="+mn-lt"/>
              </a:rPr>
              <a:t>CONTENT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iekie jianheiti" panose="020F0502020204030204"/>
              <a:ea typeface="+mn-ea"/>
              <a:cs typeface="+mn-ea"/>
              <a:sym typeface="+mn-lt"/>
            </a:endParaRPr>
          </a:p>
        </p:txBody>
      </p:sp>
      <p:sp>
        <p:nvSpPr>
          <p:cNvPr id="9" name="PA-矩形 12">
            <a:extLst>
              <a:ext uri="{FF2B5EF4-FFF2-40B4-BE49-F238E27FC236}">
                <a16:creationId xmlns:a16="http://schemas.microsoft.com/office/drawing/2014/main" id="{B0DA98A6-4D20-435F-A7CA-A146AE7AEDE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7401885" y="2022321"/>
            <a:ext cx="3558844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网店美工</a:t>
            </a:r>
            <a:r>
              <a:rPr lang="zh-CN" altLang="en-US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的主要工作内容</a:t>
            </a:r>
            <a:endParaRPr lang="zh-CN" altLang="en-US" sz="24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PA-矩形 14">
            <a:extLst>
              <a:ext uri="{FF2B5EF4-FFF2-40B4-BE49-F238E27FC236}">
                <a16:creationId xmlns:a16="http://schemas.microsoft.com/office/drawing/2014/main" id="{CF0669BF-A54D-43FE-9C40-491FA80A0513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7487605" y="4794618"/>
            <a:ext cx="4085820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zh-CN" altLang="en-US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网店美工装修流程要点</a:t>
            </a:r>
            <a:endParaRPr lang="zh-CN" altLang="en-US" sz="24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PA-矩形 16">
            <a:extLst>
              <a:ext uri="{FF2B5EF4-FFF2-40B4-BE49-F238E27FC236}">
                <a16:creationId xmlns:a16="http://schemas.microsoft.com/office/drawing/2014/main" id="{A805E75B-1E6E-47AC-85CE-C8382B9C3908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7401885" y="3480454"/>
            <a:ext cx="3558844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网店</a:t>
            </a:r>
            <a:r>
              <a:rPr lang="zh-CN" altLang="en-US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美工</a:t>
            </a:r>
            <a:r>
              <a:rPr lang="zh-CN" altLang="en-US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所</a:t>
            </a:r>
            <a:r>
              <a:rPr lang="zh-CN" altLang="en-US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具备的能力</a:t>
            </a:r>
            <a:endParaRPr lang="zh-CN" altLang="en-US" sz="24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525" y="2067920"/>
            <a:ext cx="4992872" cy="3328581"/>
          </a:xfrm>
          <a:prstGeom prst="rect">
            <a:avLst/>
          </a:prstGeom>
          <a:blipFill>
            <a:blip r:embed="rId9"/>
            <a:srcRect/>
            <a:stretch>
              <a:fillRect l="-8732" r="-8732"/>
            </a:stretch>
          </a:blipFill>
          <a:ln>
            <a:noFill/>
          </a:ln>
        </p:spPr>
      </p:pic>
      <p:sp>
        <p:nvSpPr>
          <p:cNvPr id="17" name="椭圆 16"/>
          <p:cNvSpPr/>
          <p:nvPr/>
        </p:nvSpPr>
        <p:spPr>
          <a:xfrm>
            <a:off x="6448029" y="1882103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448029" y="3295948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6448029" y="4654402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926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55 -0.04583 L 2.08333E-7 0.00024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4" y="229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5" grpId="1"/>
      <p:bldP spid="9" grpId="0"/>
      <p:bldP spid="11" grpId="0"/>
      <p:bldP spid="13" grpId="0"/>
      <p:bldP spid="17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59422" y="1260313"/>
            <a:ext cx="2864927" cy="507831"/>
            <a:chOff x="1318832" y="2076831"/>
            <a:chExt cx="2492990" cy="507831"/>
          </a:xfrm>
        </p:grpSpPr>
        <p:sp>
          <p:nvSpPr>
            <p:cNvPr id="26" name="圆角矩形 25"/>
            <p:cNvSpPr/>
            <p:nvPr/>
          </p:nvSpPr>
          <p:spPr>
            <a:xfrm>
              <a:off x="1447061" y="2076831"/>
              <a:ext cx="2236511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cs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318832" y="2130691"/>
              <a:ext cx="24929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sz="20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网</a:t>
              </a:r>
              <a:r>
                <a:rPr lang="zh-CN" altLang="en-US" sz="20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店页面设计与制作</a:t>
              </a:r>
              <a:endPara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887652" y="1891744"/>
            <a:ext cx="10399741" cy="142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/>
              <a:t>网店美工要进行网店页面的设计与制作。包括对整个网店的页面风格、色彩、布局、图片等方面的设计。网店美工需要根据网店的定位和目标人群，为网店打造出一个独特的风格和形象。同时，网店美工还需要考虑到用户体验，设计出易于使用、易于导航的页面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871630" y="3548168"/>
            <a:ext cx="2589312" cy="507831"/>
            <a:chOff x="1447061" y="2076831"/>
            <a:chExt cx="2236511" cy="507831"/>
          </a:xfrm>
        </p:grpSpPr>
        <p:sp>
          <p:nvSpPr>
            <p:cNvPr id="37" name="圆角矩形 36"/>
            <p:cNvSpPr/>
            <p:nvPr/>
          </p:nvSpPr>
          <p:spPr>
            <a:xfrm>
              <a:off x="1447061" y="2076831"/>
              <a:ext cx="2236511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cs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488662" y="2130691"/>
              <a:ext cx="21533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sz="20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商品</a:t>
              </a:r>
              <a:r>
                <a:rPr lang="zh-CN" altLang="en-US" sz="20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图片处理与优化</a:t>
              </a:r>
              <a:endPara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908373" y="4220361"/>
            <a:ext cx="10399741" cy="188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商品图片是网店的重要资产之一，而网店美工则需要对商品图片进行处理与优化。包括对商品图片的拍摄、剪裁、修图等方面的工作</a:t>
            </a: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sz="2000" dirty="0"/>
              <a:t>网店美工需要确保商品图片的质量和清晰度，同时还需要考虑到图片的大小和加载速度，以提高用户体验。</a:t>
            </a:r>
          </a:p>
          <a:p>
            <a:pPr lvl="0">
              <a:lnSpc>
                <a:spcPct val="150000"/>
              </a:lnSpc>
            </a:pP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749935" y="285461"/>
            <a:ext cx="49295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网店美工</a:t>
            </a:r>
            <a:r>
              <a:rPr lang="zh-CN" altLang="en-US" sz="3200" b="1" kern="1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的主要工作内容</a:t>
            </a:r>
            <a:endParaRPr kumimoji="0" lang="zh-CN" altLang="en-US" sz="3200" b="1" i="0" u="none" strike="noStrike" kern="1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81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  <p:bldP spid="3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59429" y="1151575"/>
            <a:ext cx="2956359" cy="507831"/>
            <a:chOff x="1318839" y="2076831"/>
            <a:chExt cx="2492990" cy="507831"/>
          </a:xfrm>
        </p:grpSpPr>
        <p:sp>
          <p:nvSpPr>
            <p:cNvPr id="26" name="圆角矩形 25"/>
            <p:cNvSpPr/>
            <p:nvPr/>
          </p:nvSpPr>
          <p:spPr>
            <a:xfrm>
              <a:off x="1447061" y="2076831"/>
              <a:ext cx="2236511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cs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318839" y="2130691"/>
              <a:ext cx="24929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sz="20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网店广告设计与宣传</a:t>
              </a:r>
              <a:endPara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887652" y="1735380"/>
            <a:ext cx="10399741" cy="1428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/>
              <a:t>网店美工还需要进行广告设计与制作。包括网店的各种广告宣传，如首页轮播图、商品推广图、活动海报等。网店美工需要根据广告的目的和受众，设计出吸引人的广告图，并确保广告与网店整体风格的一致性。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887652" y="3284193"/>
            <a:ext cx="2676040" cy="507831"/>
            <a:chOff x="1447061" y="2076831"/>
            <a:chExt cx="2236511" cy="507831"/>
          </a:xfrm>
        </p:grpSpPr>
        <p:sp>
          <p:nvSpPr>
            <p:cNvPr id="37" name="圆角矩形 36"/>
            <p:cNvSpPr/>
            <p:nvPr/>
          </p:nvSpPr>
          <p:spPr>
            <a:xfrm>
              <a:off x="1447061" y="2076831"/>
              <a:ext cx="2236511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cs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523562" y="2130691"/>
              <a:ext cx="20835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sz="20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网店活动策划与执行</a:t>
              </a:r>
              <a:endPara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887652" y="3870258"/>
            <a:ext cx="1039974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/>
              <a:t>网店美工还需要参与网店活动的策划与执行。包括网店的各种促销活动、节日活动等。网店美工需要根据活动的主题和目的，设计出相应的活动页面和活动宣传图，并确保活动与网店整体风格的一致性。</a:t>
            </a:r>
          </a:p>
          <a:p>
            <a:pPr lvl="0">
              <a:lnSpc>
                <a:spcPct val="150000"/>
              </a:lnSpc>
            </a:pPr>
            <a:endParaRPr lang="zh-CN" altLang="en-US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749935" y="285461"/>
            <a:ext cx="49295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网店美工</a:t>
            </a:r>
            <a:r>
              <a:rPr lang="zh-CN" altLang="en-US" sz="3200" b="1" kern="1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的主要工作内容</a:t>
            </a:r>
            <a:endParaRPr kumimoji="0" lang="zh-CN" altLang="en-US" sz="3200" b="1" i="0" u="none" strike="noStrike" kern="1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0005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  <p:bldP spid="39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87652" y="1302165"/>
            <a:ext cx="2661883" cy="507831"/>
            <a:chOff x="1447061" y="2076831"/>
            <a:chExt cx="2236511" cy="507831"/>
          </a:xfrm>
        </p:grpSpPr>
        <p:sp>
          <p:nvSpPr>
            <p:cNvPr id="26" name="圆角矩形 25"/>
            <p:cNvSpPr/>
            <p:nvPr/>
          </p:nvSpPr>
          <p:spPr>
            <a:xfrm>
              <a:off x="1447061" y="2076831"/>
              <a:ext cx="2236511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ekie jianheiti" panose="020F0502020204030204"/>
                  <a:cs typeface="+mn-cs"/>
                </a:rPr>
                <a:t>网店数据分析与优化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cs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487709" y="2130691"/>
              <a:ext cx="1552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endPara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887652" y="1885970"/>
            <a:ext cx="1039974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2000" dirty="0"/>
              <a:t>网店美工还需要进行网店数据分析与优化。包括对网店访问量、转化率、用户反馈等方面的数据进行分析，以找出网店存在的问题和优化的方向。</a:t>
            </a:r>
          </a:p>
          <a:p>
            <a:pPr lvl="0">
              <a:lnSpc>
                <a:spcPct val="200000"/>
              </a:lnSpc>
            </a:pPr>
            <a:r>
              <a:rPr lang="zh-CN" altLang="en-US" sz="2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矩形 24"/>
          <p:cNvSpPr/>
          <p:nvPr/>
        </p:nvSpPr>
        <p:spPr>
          <a:xfrm>
            <a:off x="6749935" y="285461"/>
            <a:ext cx="49295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网店美工</a:t>
            </a:r>
            <a:r>
              <a:rPr lang="zh-CN" altLang="en-US" sz="3200" b="1" kern="1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的主要工作内容</a:t>
            </a:r>
            <a:endParaRPr kumimoji="0" lang="zh-CN" altLang="en-US" sz="3200" b="1" i="0" u="none" strike="noStrike" kern="1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887648" y="3224230"/>
            <a:ext cx="2661883" cy="507831"/>
            <a:chOff x="1447061" y="2076831"/>
            <a:chExt cx="2236511" cy="507831"/>
          </a:xfrm>
        </p:grpSpPr>
        <p:sp>
          <p:nvSpPr>
            <p:cNvPr id="31" name="圆角矩形 30"/>
            <p:cNvSpPr/>
            <p:nvPr/>
          </p:nvSpPr>
          <p:spPr>
            <a:xfrm>
              <a:off x="1447061" y="2076831"/>
              <a:ext cx="2236511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ekie jianheiti" panose="020F0502020204030204"/>
                  <a:cs typeface="+mn-cs"/>
                </a:rPr>
                <a:t>与其他部门协作配合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cs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487709" y="2130691"/>
              <a:ext cx="1552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endPara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877863" y="3714415"/>
            <a:ext cx="1039974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2000" dirty="0"/>
              <a:t>网店美工需要与其他部门进行紧密的协作，共同推动网店的发展和优化。包括与运营部门、客服部门、技术部门等部门的协作，共同解决问题和优化网店的用户体验。</a:t>
            </a:r>
          </a:p>
          <a:p>
            <a:pPr lvl="0">
              <a:lnSpc>
                <a:spcPct val="200000"/>
              </a:lnSpc>
            </a:pPr>
            <a:endParaRPr lang="zh-CN" altLang="en-US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627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  <p:bldP spid="3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035054" y="285461"/>
            <a:ext cx="46444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网店</a:t>
            </a:r>
            <a:r>
              <a:rPr lang="zh-CN" altLang="en-US" sz="3200" b="1" kern="1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美工所具备的能力</a:t>
            </a:r>
            <a:endParaRPr kumimoji="0" lang="zh-CN" altLang="en-US" sz="3200" b="1" i="0" u="none" strike="noStrike" kern="1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Oval 38"/>
          <p:cNvSpPr/>
          <p:nvPr/>
        </p:nvSpPr>
        <p:spPr bwMode="auto">
          <a:xfrm>
            <a:off x="7731015" y="4741263"/>
            <a:ext cx="969171" cy="968376"/>
          </a:xfrm>
          <a:prstGeom prst="ellipse">
            <a:avLst/>
          </a:prstGeom>
          <a:solidFill>
            <a:srgbClr val="37AFB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xtLst/>
        </p:spPr>
        <p:txBody>
          <a:bodyPr anchor="ctr"/>
          <a:lstStyle/>
          <a:p>
            <a:pPr algn="ctr"/>
            <a:endParaRPr sz="280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Group 39"/>
          <p:cNvGrpSpPr/>
          <p:nvPr/>
        </p:nvGrpSpPr>
        <p:grpSpPr>
          <a:xfrm>
            <a:off x="7870600" y="5028365"/>
            <a:ext cx="693170" cy="394171"/>
            <a:chOff x="279400" y="-1397000"/>
            <a:chExt cx="1387475" cy="788988"/>
          </a:xfrm>
        </p:grpSpPr>
        <p:sp>
          <p:nvSpPr>
            <p:cNvPr id="25" name="Freeform: Shape 40"/>
            <p:cNvSpPr/>
            <p:nvPr/>
          </p:nvSpPr>
          <p:spPr bwMode="auto">
            <a:xfrm>
              <a:off x="584200" y="-1397000"/>
              <a:ext cx="1082675" cy="788988"/>
            </a:xfrm>
            <a:custGeom>
              <a:avLst/>
              <a:gdLst>
                <a:gd name="T0" fmla="*/ 192 w 198"/>
                <a:gd name="T1" fmla="*/ 72 h 144"/>
                <a:gd name="T2" fmla="*/ 184 w 198"/>
                <a:gd name="T3" fmla="*/ 72 h 144"/>
                <a:gd name="T4" fmla="*/ 172 w 198"/>
                <a:gd name="T5" fmla="*/ 43 h 144"/>
                <a:gd name="T6" fmla="*/ 157 w 198"/>
                <a:gd name="T7" fmla="*/ 32 h 144"/>
                <a:gd name="T8" fmla="*/ 126 w 198"/>
                <a:gd name="T9" fmla="*/ 32 h 144"/>
                <a:gd name="T10" fmla="*/ 126 w 198"/>
                <a:gd name="T11" fmla="*/ 2 h 144"/>
                <a:gd name="T12" fmla="*/ 124 w 198"/>
                <a:gd name="T13" fmla="*/ 0 h 144"/>
                <a:gd name="T14" fmla="*/ 2 w 198"/>
                <a:gd name="T15" fmla="*/ 0 h 144"/>
                <a:gd name="T16" fmla="*/ 0 w 198"/>
                <a:gd name="T17" fmla="*/ 2 h 144"/>
                <a:gd name="T18" fmla="*/ 0 w 198"/>
                <a:gd name="T19" fmla="*/ 123 h 144"/>
                <a:gd name="T20" fmla="*/ 2 w 198"/>
                <a:gd name="T21" fmla="*/ 125 h 144"/>
                <a:gd name="T22" fmla="*/ 19 w 198"/>
                <a:gd name="T23" fmla="*/ 125 h 144"/>
                <a:gd name="T24" fmla="*/ 40 w 198"/>
                <a:gd name="T25" fmla="*/ 144 h 144"/>
                <a:gd name="T26" fmla="*/ 61 w 198"/>
                <a:gd name="T27" fmla="*/ 125 h 144"/>
                <a:gd name="T28" fmla="*/ 138 w 198"/>
                <a:gd name="T29" fmla="*/ 125 h 144"/>
                <a:gd name="T30" fmla="*/ 159 w 198"/>
                <a:gd name="T31" fmla="*/ 144 h 144"/>
                <a:gd name="T32" fmla="*/ 180 w 198"/>
                <a:gd name="T33" fmla="*/ 125 h 144"/>
                <a:gd name="T34" fmla="*/ 192 w 198"/>
                <a:gd name="T35" fmla="*/ 125 h 144"/>
                <a:gd name="T36" fmla="*/ 198 w 198"/>
                <a:gd name="T37" fmla="*/ 119 h 144"/>
                <a:gd name="T38" fmla="*/ 198 w 198"/>
                <a:gd name="T39" fmla="*/ 78 h 144"/>
                <a:gd name="T40" fmla="*/ 192 w 198"/>
                <a:gd name="T41" fmla="*/ 72 h 144"/>
                <a:gd name="T42" fmla="*/ 157 w 198"/>
                <a:gd name="T43" fmla="*/ 36 h 144"/>
                <a:gd name="T44" fmla="*/ 168 w 198"/>
                <a:gd name="T45" fmla="*/ 45 h 144"/>
                <a:gd name="T46" fmla="*/ 179 w 198"/>
                <a:gd name="T47" fmla="*/ 72 h 144"/>
                <a:gd name="T48" fmla="*/ 126 w 198"/>
                <a:gd name="T49" fmla="*/ 72 h 144"/>
                <a:gd name="T50" fmla="*/ 126 w 198"/>
                <a:gd name="T51" fmla="*/ 36 h 144"/>
                <a:gd name="T52" fmla="*/ 157 w 198"/>
                <a:gd name="T53" fmla="*/ 36 h 144"/>
                <a:gd name="T54" fmla="*/ 5 w 198"/>
                <a:gd name="T55" fmla="*/ 5 h 144"/>
                <a:gd name="T56" fmla="*/ 121 w 198"/>
                <a:gd name="T57" fmla="*/ 5 h 144"/>
                <a:gd name="T58" fmla="*/ 121 w 198"/>
                <a:gd name="T59" fmla="*/ 120 h 144"/>
                <a:gd name="T60" fmla="*/ 61 w 198"/>
                <a:gd name="T61" fmla="*/ 120 h 144"/>
                <a:gd name="T62" fmla="*/ 40 w 198"/>
                <a:gd name="T63" fmla="*/ 102 h 144"/>
                <a:gd name="T64" fmla="*/ 19 w 198"/>
                <a:gd name="T65" fmla="*/ 120 h 144"/>
                <a:gd name="T66" fmla="*/ 5 w 198"/>
                <a:gd name="T67" fmla="*/ 120 h 144"/>
                <a:gd name="T68" fmla="*/ 5 w 198"/>
                <a:gd name="T69" fmla="*/ 5 h 144"/>
                <a:gd name="T70" fmla="*/ 40 w 198"/>
                <a:gd name="T71" fmla="*/ 139 h 144"/>
                <a:gd name="T72" fmla="*/ 23 w 198"/>
                <a:gd name="T73" fmla="*/ 123 h 144"/>
                <a:gd name="T74" fmla="*/ 40 w 198"/>
                <a:gd name="T75" fmla="*/ 106 h 144"/>
                <a:gd name="T76" fmla="*/ 56 w 198"/>
                <a:gd name="T77" fmla="*/ 123 h 144"/>
                <a:gd name="T78" fmla="*/ 40 w 198"/>
                <a:gd name="T79" fmla="*/ 139 h 144"/>
                <a:gd name="T80" fmla="*/ 159 w 198"/>
                <a:gd name="T81" fmla="*/ 139 h 144"/>
                <a:gd name="T82" fmla="*/ 143 w 198"/>
                <a:gd name="T83" fmla="*/ 123 h 144"/>
                <a:gd name="T84" fmla="*/ 159 w 198"/>
                <a:gd name="T85" fmla="*/ 106 h 144"/>
                <a:gd name="T86" fmla="*/ 175 w 198"/>
                <a:gd name="T87" fmla="*/ 122 h 144"/>
                <a:gd name="T88" fmla="*/ 175 w 198"/>
                <a:gd name="T89" fmla="*/ 123 h 144"/>
                <a:gd name="T90" fmla="*/ 175 w 198"/>
                <a:gd name="T91" fmla="*/ 123 h 144"/>
                <a:gd name="T92" fmla="*/ 159 w 198"/>
                <a:gd name="T93" fmla="*/ 139 h 144"/>
                <a:gd name="T94" fmla="*/ 193 w 198"/>
                <a:gd name="T95" fmla="*/ 119 h 144"/>
                <a:gd name="T96" fmla="*/ 192 w 198"/>
                <a:gd name="T97" fmla="*/ 120 h 144"/>
                <a:gd name="T98" fmla="*/ 180 w 198"/>
                <a:gd name="T99" fmla="*/ 120 h 144"/>
                <a:gd name="T100" fmla="*/ 159 w 198"/>
                <a:gd name="T101" fmla="*/ 102 h 144"/>
                <a:gd name="T102" fmla="*/ 138 w 198"/>
                <a:gd name="T103" fmla="*/ 120 h 144"/>
                <a:gd name="T104" fmla="*/ 126 w 198"/>
                <a:gd name="T105" fmla="*/ 120 h 144"/>
                <a:gd name="T106" fmla="*/ 126 w 198"/>
                <a:gd name="T107" fmla="*/ 77 h 144"/>
                <a:gd name="T108" fmla="*/ 192 w 198"/>
                <a:gd name="T109" fmla="*/ 77 h 144"/>
                <a:gd name="T110" fmla="*/ 193 w 198"/>
                <a:gd name="T111" fmla="*/ 78 h 144"/>
                <a:gd name="T112" fmla="*/ 193 w 198"/>
                <a:gd name="T113" fmla="*/ 11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8" h="144">
                  <a:moveTo>
                    <a:pt x="192" y="72"/>
                  </a:moveTo>
                  <a:cubicBezTo>
                    <a:pt x="184" y="72"/>
                    <a:pt x="184" y="72"/>
                    <a:pt x="184" y="72"/>
                  </a:cubicBezTo>
                  <a:cubicBezTo>
                    <a:pt x="181" y="65"/>
                    <a:pt x="172" y="43"/>
                    <a:pt x="172" y="43"/>
                  </a:cubicBezTo>
                  <a:cubicBezTo>
                    <a:pt x="170" y="37"/>
                    <a:pt x="163" y="32"/>
                    <a:pt x="157" y="32"/>
                  </a:cubicBezTo>
                  <a:cubicBezTo>
                    <a:pt x="126" y="32"/>
                    <a:pt x="126" y="32"/>
                    <a:pt x="126" y="3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1"/>
                    <a:pt x="125" y="0"/>
                    <a:pt x="12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4"/>
                    <a:pt x="1" y="125"/>
                    <a:pt x="2" y="125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20" y="135"/>
                    <a:pt x="29" y="144"/>
                    <a:pt x="40" y="144"/>
                  </a:cubicBezTo>
                  <a:cubicBezTo>
                    <a:pt x="51" y="144"/>
                    <a:pt x="59" y="135"/>
                    <a:pt x="61" y="125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9" y="135"/>
                    <a:pt x="148" y="144"/>
                    <a:pt x="159" y="144"/>
                  </a:cubicBezTo>
                  <a:cubicBezTo>
                    <a:pt x="170" y="144"/>
                    <a:pt x="179" y="135"/>
                    <a:pt x="180" y="125"/>
                  </a:cubicBezTo>
                  <a:cubicBezTo>
                    <a:pt x="192" y="125"/>
                    <a:pt x="192" y="125"/>
                    <a:pt x="192" y="125"/>
                  </a:cubicBezTo>
                  <a:cubicBezTo>
                    <a:pt x="195" y="125"/>
                    <a:pt x="198" y="122"/>
                    <a:pt x="198" y="119"/>
                  </a:cubicBezTo>
                  <a:cubicBezTo>
                    <a:pt x="198" y="78"/>
                    <a:pt x="198" y="78"/>
                    <a:pt x="198" y="78"/>
                  </a:cubicBezTo>
                  <a:cubicBezTo>
                    <a:pt x="198" y="75"/>
                    <a:pt x="195" y="72"/>
                    <a:pt x="192" y="72"/>
                  </a:cubicBezTo>
                  <a:close/>
                  <a:moveTo>
                    <a:pt x="157" y="36"/>
                  </a:moveTo>
                  <a:cubicBezTo>
                    <a:pt x="161" y="36"/>
                    <a:pt x="166" y="40"/>
                    <a:pt x="168" y="45"/>
                  </a:cubicBezTo>
                  <a:cubicBezTo>
                    <a:pt x="168" y="46"/>
                    <a:pt x="176" y="64"/>
                    <a:pt x="179" y="72"/>
                  </a:cubicBezTo>
                  <a:cubicBezTo>
                    <a:pt x="126" y="72"/>
                    <a:pt x="126" y="72"/>
                    <a:pt x="126" y="72"/>
                  </a:cubicBezTo>
                  <a:cubicBezTo>
                    <a:pt x="126" y="36"/>
                    <a:pt x="126" y="36"/>
                    <a:pt x="126" y="36"/>
                  </a:cubicBezTo>
                  <a:lnTo>
                    <a:pt x="157" y="36"/>
                  </a:lnTo>
                  <a:close/>
                  <a:moveTo>
                    <a:pt x="5" y="5"/>
                  </a:moveTo>
                  <a:cubicBezTo>
                    <a:pt x="121" y="5"/>
                    <a:pt x="121" y="5"/>
                    <a:pt x="121" y="5"/>
                  </a:cubicBezTo>
                  <a:cubicBezTo>
                    <a:pt x="121" y="120"/>
                    <a:pt x="121" y="120"/>
                    <a:pt x="121" y="120"/>
                  </a:cubicBezTo>
                  <a:cubicBezTo>
                    <a:pt x="61" y="120"/>
                    <a:pt x="61" y="120"/>
                    <a:pt x="61" y="120"/>
                  </a:cubicBezTo>
                  <a:cubicBezTo>
                    <a:pt x="59" y="110"/>
                    <a:pt x="51" y="102"/>
                    <a:pt x="40" y="102"/>
                  </a:cubicBezTo>
                  <a:cubicBezTo>
                    <a:pt x="29" y="102"/>
                    <a:pt x="20" y="110"/>
                    <a:pt x="19" y="120"/>
                  </a:cubicBezTo>
                  <a:cubicBezTo>
                    <a:pt x="5" y="120"/>
                    <a:pt x="5" y="120"/>
                    <a:pt x="5" y="120"/>
                  </a:cubicBezTo>
                  <a:lnTo>
                    <a:pt x="5" y="5"/>
                  </a:lnTo>
                  <a:close/>
                  <a:moveTo>
                    <a:pt x="40" y="139"/>
                  </a:moveTo>
                  <a:cubicBezTo>
                    <a:pt x="31" y="139"/>
                    <a:pt x="23" y="132"/>
                    <a:pt x="23" y="123"/>
                  </a:cubicBezTo>
                  <a:cubicBezTo>
                    <a:pt x="23" y="114"/>
                    <a:pt x="31" y="106"/>
                    <a:pt x="40" y="106"/>
                  </a:cubicBezTo>
                  <a:cubicBezTo>
                    <a:pt x="49" y="106"/>
                    <a:pt x="56" y="114"/>
                    <a:pt x="56" y="123"/>
                  </a:cubicBezTo>
                  <a:cubicBezTo>
                    <a:pt x="56" y="132"/>
                    <a:pt x="49" y="139"/>
                    <a:pt x="40" y="139"/>
                  </a:cubicBezTo>
                  <a:close/>
                  <a:moveTo>
                    <a:pt x="159" y="139"/>
                  </a:moveTo>
                  <a:cubicBezTo>
                    <a:pt x="150" y="139"/>
                    <a:pt x="143" y="132"/>
                    <a:pt x="143" y="123"/>
                  </a:cubicBezTo>
                  <a:cubicBezTo>
                    <a:pt x="143" y="114"/>
                    <a:pt x="150" y="106"/>
                    <a:pt x="159" y="106"/>
                  </a:cubicBezTo>
                  <a:cubicBezTo>
                    <a:pt x="168" y="106"/>
                    <a:pt x="175" y="113"/>
                    <a:pt x="175" y="122"/>
                  </a:cubicBezTo>
                  <a:cubicBezTo>
                    <a:pt x="175" y="122"/>
                    <a:pt x="175" y="122"/>
                    <a:pt x="175" y="123"/>
                  </a:cubicBezTo>
                  <a:cubicBezTo>
                    <a:pt x="175" y="123"/>
                    <a:pt x="175" y="123"/>
                    <a:pt x="175" y="123"/>
                  </a:cubicBezTo>
                  <a:cubicBezTo>
                    <a:pt x="175" y="132"/>
                    <a:pt x="168" y="139"/>
                    <a:pt x="159" y="139"/>
                  </a:cubicBezTo>
                  <a:close/>
                  <a:moveTo>
                    <a:pt x="193" y="119"/>
                  </a:moveTo>
                  <a:cubicBezTo>
                    <a:pt x="193" y="120"/>
                    <a:pt x="192" y="120"/>
                    <a:pt x="192" y="120"/>
                  </a:cubicBezTo>
                  <a:cubicBezTo>
                    <a:pt x="180" y="120"/>
                    <a:pt x="180" y="120"/>
                    <a:pt x="180" y="120"/>
                  </a:cubicBezTo>
                  <a:cubicBezTo>
                    <a:pt x="179" y="110"/>
                    <a:pt x="170" y="102"/>
                    <a:pt x="159" y="102"/>
                  </a:cubicBezTo>
                  <a:cubicBezTo>
                    <a:pt x="148" y="102"/>
                    <a:pt x="139" y="110"/>
                    <a:pt x="138" y="120"/>
                  </a:cubicBezTo>
                  <a:cubicBezTo>
                    <a:pt x="126" y="120"/>
                    <a:pt x="126" y="120"/>
                    <a:pt x="126" y="120"/>
                  </a:cubicBezTo>
                  <a:cubicBezTo>
                    <a:pt x="126" y="77"/>
                    <a:pt x="126" y="77"/>
                    <a:pt x="126" y="77"/>
                  </a:cubicBezTo>
                  <a:cubicBezTo>
                    <a:pt x="192" y="77"/>
                    <a:pt x="192" y="77"/>
                    <a:pt x="192" y="77"/>
                  </a:cubicBezTo>
                  <a:cubicBezTo>
                    <a:pt x="192" y="77"/>
                    <a:pt x="193" y="78"/>
                    <a:pt x="193" y="78"/>
                  </a:cubicBezTo>
                  <a:lnTo>
                    <a:pt x="193" y="1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80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Freeform: Shape 41"/>
            <p:cNvSpPr/>
            <p:nvPr/>
          </p:nvSpPr>
          <p:spPr bwMode="auto">
            <a:xfrm>
              <a:off x="279400" y="-1397000"/>
              <a:ext cx="239713" cy="28575"/>
            </a:xfrm>
            <a:custGeom>
              <a:avLst/>
              <a:gdLst>
                <a:gd name="T0" fmla="*/ 42 w 44"/>
                <a:gd name="T1" fmla="*/ 0 h 5"/>
                <a:gd name="T2" fmla="*/ 2 w 44"/>
                <a:gd name="T3" fmla="*/ 0 h 5"/>
                <a:gd name="T4" fmla="*/ 0 w 44"/>
                <a:gd name="T5" fmla="*/ 2 h 5"/>
                <a:gd name="T6" fmla="*/ 2 w 44"/>
                <a:gd name="T7" fmla="*/ 5 h 5"/>
                <a:gd name="T8" fmla="*/ 42 w 44"/>
                <a:gd name="T9" fmla="*/ 5 h 5"/>
                <a:gd name="T10" fmla="*/ 44 w 44"/>
                <a:gd name="T11" fmla="*/ 2 h 5"/>
                <a:gd name="T12" fmla="*/ 42 w 44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">
                  <a:moveTo>
                    <a:pt x="4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3" y="5"/>
                    <a:pt x="44" y="4"/>
                    <a:pt x="44" y="2"/>
                  </a:cubicBezTo>
                  <a:cubicBezTo>
                    <a:pt x="44" y="1"/>
                    <a:pt x="43" y="0"/>
                    <a:pt x="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80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Freeform: Shape 42"/>
            <p:cNvSpPr/>
            <p:nvPr/>
          </p:nvSpPr>
          <p:spPr bwMode="auto">
            <a:xfrm>
              <a:off x="328613" y="-1276350"/>
              <a:ext cx="190500" cy="26988"/>
            </a:xfrm>
            <a:custGeom>
              <a:avLst/>
              <a:gdLst>
                <a:gd name="T0" fmla="*/ 33 w 35"/>
                <a:gd name="T1" fmla="*/ 0 h 5"/>
                <a:gd name="T2" fmla="*/ 3 w 35"/>
                <a:gd name="T3" fmla="*/ 0 h 5"/>
                <a:gd name="T4" fmla="*/ 0 w 35"/>
                <a:gd name="T5" fmla="*/ 2 h 5"/>
                <a:gd name="T6" fmla="*/ 3 w 35"/>
                <a:gd name="T7" fmla="*/ 5 h 5"/>
                <a:gd name="T8" fmla="*/ 33 w 35"/>
                <a:gd name="T9" fmla="*/ 5 h 5"/>
                <a:gd name="T10" fmla="*/ 35 w 35"/>
                <a:gd name="T11" fmla="*/ 2 h 5"/>
                <a:gd name="T12" fmla="*/ 33 w 3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">
                  <a:moveTo>
                    <a:pt x="3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4" y="5"/>
                    <a:pt x="35" y="4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80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Freeform: Shape 43"/>
            <p:cNvSpPr/>
            <p:nvPr/>
          </p:nvSpPr>
          <p:spPr bwMode="auto">
            <a:xfrm>
              <a:off x="382588" y="-1155700"/>
              <a:ext cx="136525" cy="26988"/>
            </a:xfrm>
            <a:custGeom>
              <a:avLst/>
              <a:gdLst>
                <a:gd name="T0" fmla="*/ 23 w 25"/>
                <a:gd name="T1" fmla="*/ 0 h 5"/>
                <a:gd name="T2" fmla="*/ 3 w 25"/>
                <a:gd name="T3" fmla="*/ 0 h 5"/>
                <a:gd name="T4" fmla="*/ 0 w 25"/>
                <a:gd name="T5" fmla="*/ 3 h 5"/>
                <a:gd name="T6" fmla="*/ 3 w 25"/>
                <a:gd name="T7" fmla="*/ 5 h 5"/>
                <a:gd name="T8" fmla="*/ 23 w 25"/>
                <a:gd name="T9" fmla="*/ 5 h 5"/>
                <a:gd name="T10" fmla="*/ 25 w 25"/>
                <a:gd name="T11" fmla="*/ 3 h 5"/>
                <a:gd name="T12" fmla="*/ 23 w 2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5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4" y="5"/>
                    <a:pt x="25" y="4"/>
                    <a:pt x="25" y="3"/>
                  </a:cubicBezTo>
                  <a:cubicBezTo>
                    <a:pt x="25" y="1"/>
                    <a:pt x="24" y="0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80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Group 44"/>
          <p:cNvGrpSpPr/>
          <p:nvPr/>
        </p:nvGrpSpPr>
        <p:grpSpPr>
          <a:xfrm>
            <a:off x="5314971" y="2648691"/>
            <a:ext cx="969171" cy="971549"/>
            <a:chOff x="7204075" y="-1846263"/>
            <a:chExt cx="1939925" cy="1944688"/>
          </a:xfrm>
        </p:grpSpPr>
        <p:sp>
          <p:nvSpPr>
            <p:cNvPr id="38" name="Oval 45"/>
            <p:cNvSpPr/>
            <p:nvPr/>
          </p:nvSpPr>
          <p:spPr bwMode="auto">
            <a:xfrm>
              <a:off x="7204075" y="-1846263"/>
              <a:ext cx="1939925" cy="1944688"/>
            </a:xfrm>
            <a:prstGeom prst="ellipse">
              <a:avLst/>
            </a:prstGeom>
            <a:solidFill>
              <a:srgbClr val="37AFB9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80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9" name="Group 46"/>
            <p:cNvGrpSpPr/>
            <p:nvPr/>
          </p:nvGrpSpPr>
          <p:grpSpPr>
            <a:xfrm>
              <a:off x="7519988" y="-1506538"/>
              <a:ext cx="1312862" cy="1265238"/>
              <a:chOff x="7519988" y="-1506538"/>
              <a:chExt cx="1312862" cy="1265238"/>
            </a:xfrm>
          </p:grpSpPr>
          <p:sp>
            <p:nvSpPr>
              <p:cNvPr id="40" name="Freeform: Shape 47"/>
              <p:cNvSpPr/>
              <p:nvPr/>
            </p:nvSpPr>
            <p:spPr bwMode="auto">
              <a:xfrm>
                <a:off x="7519988" y="-1484313"/>
                <a:ext cx="1176338" cy="1117600"/>
              </a:xfrm>
              <a:custGeom>
                <a:avLst/>
                <a:gdLst>
                  <a:gd name="T0" fmla="*/ 211 w 215"/>
                  <a:gd name="T1" fmla="*/ 164 h 204"/>
                  <a:gd name="T2" fmla="*/ 147 w 215"/>
                  <a:gd name="T3" fmla="*/ 199 h 204"/>
                  <a:gd name="T4" fmla="*/ 46 w 215"/>
                  <a:gd name="T5" fmla="*/ 10 h 204"/>
                  <a:gd name="T6" fmla="*/ 35 w 215"/>
                  <a:gd name="T7" fmla="*/ 1 h 204"/>
                  <a:gd name="T8" fmla="*/ 22 w 215"/>
                  <a:gd name="T9" fmla="*/ 3 h 204"/>
                  <a:gd name="T10" fmla="*/ 1 w 215"/>
                  <a:gd name="T11" fmla="*/ 14 h 204"/>
                  <a:gd name="T12" fmla="*/ 0 w 215"/>
                  <a:gd name="T13" fmla="*/ 17 h 204"/>
                  <a:gd name="T14" fmla="*/ 3 w 215"/>
                  <a:gd name="T15" fmla="*/ 18 h 204"/>
                  <a:gd name="T16" fmla="*/ 24 w 215"/>
                  <a:gd name="T17" fmla="*/ 7 h 204"/>
                  <a:gd name="T18" fmla="*/ 34 w 215"/>
                  <a:gd name="T19" fmla="*/ 6 h 204"/>
                  <a:gd name="T20" fmla="*/ 41 w 215"/>
                  <a:gd name="T21" fmla="*/ 12 h 204"/>
                  <a:gd name="T22" fmla="*/ 144 w 215"/>
                  <a:gd name="T23" fmla="*/ 203 h 204"/>
                  <a:gd name="T24" fmla="*/ 146 w 215"/>
                  <a:gd name="T25" fmla="*/ 204 h 204"/>
                  <a:gd name="T26" fmla="*/ 146 w 215"/>
                  <a:gd name="T27" fmla="*/ 204 h 204"/>
                  <a:gd name="T28" fmla="*/ 148 w 215"/>
                  <a:gd name="T29" fmla="*/ 204 h 204"/>
                  <a:gd name="T30" fmla="*/ 213 w 215"/>
                  <a:gd name="T31" fmla="*/ 168 h 204"/>
                  <a:gd name="T32" fmla="*/ 214 w 215"/>
                  <a:gd name="T33" fmla="*/ 165 h 204"/>
                  <a:gd name="T34" fmla="*/ 211 w 215"/>
                  <a:gd name="T35" fmla="*/ 164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5" h="204">
                    <a:moveTo>
                      <a:pt x="211" y="164"/>
                    </a:moveTo>
                    <a:cubicBezTo>
                      <a:pt x="147" y="199"/>
                      <a:pt x="147" y="199"/>
                      <a:pt x="147" y="199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43" y="6"/>
                      <a:pt x="40" y="3"/>
                      <a:pt x="35" y="1"/>
                    </a:cubicBezTo>
                    <a:cubicBezTo>
                      <a:pt x="31" y="0"/>
                      <a:pt x="26" y="1"/>
                      <a:pt x="22" y="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5"/>
                      <a:pt x="0" y="16"/>
                      <a:pt x="0" y="17"/>
                    </a:cubicBezTo>
                    <a:cubicBezTo>
                      <a:pt x="1" y="18"/>
                      <a:pt x="2" y="19"/>
                      <a:pt x="3" y="18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7" y="5"/>
                      <a:pt x="31" y="5"/>
                      <a:pt x="34" y="6"/>
                    </a:cubicBezTo>
                    <a:cubicBezTo>
                      <a:pt x="37" y="7"/>
                      <a:pt x="40" y="9"/>
                      <a:pt x="41" y="12"/>
                    </a:cubicBezTo>
                    <a:cubicBezTo>
                      <a:pt x="144" y="203"/>
                      <a:pt x="144" y="203"/>
                      <a:pt x="144" y="203"/>
                    </a:cubicBezTo>
                    <a:cubicBezTo>
                      <a:pt x="145" y="203"/>
                      <a:pt x="145" y="204"/>
                      <a:pt x="146" y="204"/>
                    </a:cubicBezTo>
                    <a:cubicBezTo>
                      <a:pt x="146" y="204"/>
                      <a:pt x="146" y="204"/>
                      <a:pt x="146" y="204"/>
                    </a:cubicBezTo>
                    <a:cubicBezTo>
                      <a:pt x="147" y="204"/>
                      <a:pt x="147" y="204"/>
                      <a:pt x="148" y="204"/>
                    </a:cubicBezTo>
                    <a:cubicBezTo>
                      <a:pt x="213" y="168"/>
                      <a:pt x="213" y="168"/>
                      <a:pt x="213" y="168"/>
                    </a:cubicBezTo>
                    <a:cubicBezTo>
                      <a:pt x="215" y="168"/>
                      <a:pt x="215" y="166"/>
                      <a:pt x="214" y="165"/>
                    </a:cubicBezTo>
                    <a:cubicBezTo>
                      <a:pt x="214" y="164"/>
                      <a:pt x="212" y="164"/>
                      <a:pt x="211" y="16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80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Freeform: Shape 48"/>
              <p:cNvSpPr/>
              <p:nvPr/>
            </p:nvSpPr>
            <p:spPr bwMode="auto">
              <a:xfrm>
                <a:off x="8045450" y="-422275"/>
                <a:ext cx="190500" cy="180975"/>
              </a:xfrm>
              <a:custGeom>
                <a:avLst/>
                <a:gdLst>
                  <a:gd name="T0" fmla="*/ 18 w 35"/>
                  <a:gd name="T1" fmla="*/ 0 h 33"/>
                  <a:gd name="T2" fmla="*/ 11 w 35"/>
                  <a:gd name="T3" fmla="*/ 2 h 33"/>
                  <a:gd name="T4" fmla="*/ 4 w 35"/>
                  <a:gd name="T5" fmla="*/ 24 h 33"/>
                  <a:gd name="T6" fmla="*/ 19 w 35"/>
                  <a:gd name="T7" fmla="*/ 33 h 33"/>
                  <a:gd name="T8" fmla="*/ 26 w 35"/>
                  <a:gd name="T9" fmla="*/ 31 h 33"/>
                  <a:gd name="T10" fmla="*/ 34 w 35"/>
                  <a:gd name="T11" fmla="*/ 21 h 33"/>
                  <a:gd name="T12" fmla="*/ 33 w 35"/>
                  <a:gd name="T13" fmla="*/ 9 h 33"/>
                  <a:gd name="T14" fmla="*/ 18 w 35"/>
                  <a:gd name="T15" fmla="*/ 0 h 33"/>
                  <a:gd name="T16" fmla="*/ 30 w 35"/>
                  <a:gd name="T17" fmla="*/ 20 h 33"/>
                  <a:gd name="T18" fmla="*/ 24 w 35"/>
                  <a:gd name="T19" fmla="*/ 27 h 33"/>
                  <a:gd name="T20" fmla="*/ 19 w 35"/>
                  <a:gd name="T21" fmla="*/ 28 h 33"/>
                  <a:gd name="T22" fmla="*/ 8 w 35"/>
                  <a:gd name="T23" fmla="*/ 22 h 33"/>
                  <a:gd name="T24" fmla="*/ 13 w 35"/>
                  <a:gd name="T25" fmla="*/ 6 h 33"/>
                  <a:gd name="T26" fmla="*/ 18 w 35"/>
                  <a:gd name="T27" fmla="*/ 5 h 33"/>
                  <a:gd name="T28" fmla="*/ 29 w 35"/>
                  <a:gd name="T29" fmla="*/ 11 h 33"/>
                  <a:gd name="T30" fmla="*/ 30 w 35"/>
                  <a:gd name="T31" fmla="*/ 2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5" h="33">
                    <a:moveTo>
                      <a:pt x="18" y="0"/>
                    </a:moveTo>
                    <a:cubicBezTo>
                      <a:pt x="16" y="0"/>
                      <a:pt x="13" y="1"/>
                      <a:pt x="11" y="2"/>
                    </a:cubicBezTo>
                    <a:cubicBezTo>
                      <a:pt x="3" y="6"/>
                      <a:pt x="0" y="16"/>
                      <a:pt x="4" y="24"/>
                    </a:cubicBezTo>
                    <a:cubicBezTo>
                      <a:pt x="7" y="30"/>
                      <a:pt x="13" y="33"/>
                      <a:pt x="19" y="33"/>
                    </a:cubicBezTo>
                    <a:cubicBezTo>
                      <a:pt x="21" y="33"/>
                      <a:pt x="24" y="32"/>
                      <a:pt x="26" y="31"/>
                    </a:cubicBezTo>
                    <a:cubicBezTo>
                      <a:pt x="30" y="29"/>
                      <a:pt x="33" y="25"/>
                      <a:pt x="34" y="21"/>
                    </a:cubicBezTo>
                    <a:cubicBezTo>
                      <a:pt x="35" y="17"/>
                      <a:pt x="35" y="13"/>
                      <a:pt x="33" y="9"/>
                    </a:cubicBezTo>
                    <a:cubicBezTo>
                      <a:pt x="30" y="4"/>
                      <a:pt x="24" y="0"/>
                      <a:pt x="18" y="0"/>
                    </a:cubicBezTo>
                    <a:close/>
                    <a:moveTo>
                      <a:pt x="30" y="20"/>
                    </a:moveTo>
                    <a:cubicBezTo>
                      <a:pt x="29" y="23"/>
                      <a:pt x="27" y="25"/>
                      <a:pt x="24" y="27"/>
                    </a:cubicBezTo>
                    <a:cubicBezTo>
                      <a:pt x="22" y="28"/>
                      <a:pt x="20" y="28"/>
                      <a:pt x="19" y="28"/>
                    </a:cubicBezTo>
                    <a:cubicBezTo>
                      <a:pt x="14" y="28"/>
                      <a:pt x="10" y="26"/>
                      <a:pt x="8" y="22"/>
                    </a:cubicBezTo>
                    <a:cubicBezTo>
                      <a:pt x="5" y="16"/>
                      <a:pt x="7" y="9"/>
                      <a:pt x="13" y="6"/>
                    </a:cubicBezTo>
                    <a:cubicBezTo>
                      <a:pt x="15" y="5"/>
                      <a:pt x="17" y="5"/>
                      <a:pt x="18" y="5"/>
                    </a:cubicBezTo>
                    <a:cubicBezTo>
                      <a:pt x="23" y="5"/>
                      <a:pt x="27" y="7"/>
                      <a:pt x="29" y="11"/>
                    </a:cubicBezTo>
                    <a:cubicBezTo>
                      <a:pt x="30" y="14"/>
                      <a:pt x="31" y="17"/>
                      <a:pt x="30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80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Freeform: Shape 49"/>
              <p:cNvSpPr/>
              <p:nvPr/>
            </p:nvSpPr>
            <p:spPr bwMode="auto">
              <a:xfrm>
                <a:off x="7962900" y="-1506538"/>
                <a:ext cx="869950" cy="1003300"/>
              </a:xfrm>
              <a:custGeom>
                <a:avLst/>
                <a:gdLst>
                  <a:gd name="T0" fmla="*/ 158 w 159"/>
                  <a:gd name="T1" fmla="*/ 135 h 183"/>
                  <a:gd name="T2" fmla="*/ 86 w 159"/>
                  <a:gd name="T3" fmla="*/ 2 h 183"/>
                  <a:gd name="T4" fmla="*/ 84 w 159"/>
                  <a:gd name="T5" fmla="*/ 0 h 183"/>
                  <a:gd name="T6" fmla="*/ 83 w 159"/>
                  <a:gd name="T7" fmla="*/ 1 h 183"/>
                  <a:gd name="T8" fmla="*/ 1 w 159"/>
                  <a:gd name="T9" fmla="*/ 45 h 183"/>
                  <a:gd name="T10" fmla="*/ 0 w 159"/>
                  <a:gd name="T11" fmla="*/ 48 h 183"/>
                  <a:gd name="T12" fmla="*/ 72 w 159"/>
                  <a:gd name="T13" fmla="*/ 181 h 183"/>
                  <a:gd name="T14" fmla="*/ 74 w 159"/>
                  <a:gd name="T15" fmla="*/ 183 h 183"/>
                  <a:gd name="T16" fmla="*/ 74 w 159"/>
                  <a:gd name="T17" fmla="*/ 183 h 183"/>
                  <a:gd name="T18" fmla="*/ 76 w 159"/>
                  <a:gd name="T19" fmla="*/ 182 h 183"/>
                  <a:gd name="T20" fmla="*/ 157 w 159"/>
                  <a:gd name="T21" fmla="*/ 138 h 183"/>
                  <a:gd name="T22" fmla="*/ 158 w 159"/>
                  <a:gd name="T23" fmla="*/ 135 h 183"/>
                  <a:gd name="T24" fmla="*/ 83 w 159"/>
                  <a:gd name="T25" fmla="*/ 6 h 183"/>
                  <a:gd name="T26" fmla="*/ 117 w 159"/>
                  <a:gd name="T27" fmla="*/ 69 h 183"/>
                  <a:gd name="T28" fmla="*/ 39 w 159"/>
                  <a:gd name="T29" fmla="*/ 110 h 183"/>
                  <a:gd name="T30" fmla="*/ 6 w 159"/>
                  <a:gd name="T31" fmla="*/ 48 h 183"/>
                  <a:gd name="T32" fmla="*/ 83 w 159"/>
                  <a:gd name="T33" fmla="*/ 6 h 183"/>
                  <a:gd name="T34" fmla="*/ 75 w 159"/>
                  <a:gd name="T35" fmla="*/ 177 h 183"/>
                  <a:gd name="T36" fmla="*/ 42 w 159"/>
                  <a:gd name="T37" fmla="*/ 114 h 183"/>
                  <a:gd name="T38" fmla="*/ 119 w 159"/>
                  <a:gd name="T39" fmla="*/ 73 h 183"/>
                  <a:gd name="T40" fmla="*/ 153 w 159"/>
                  <a:gd name="T41" fmla="*/ 135 h 183"/>
                  <a:gd name="T42" fmla="*/ 75 w 159"/>
                  <a:gd name="T43" fmla="*/ 1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9" h="183">
                    <a:moveTo>
                      <a:pt x="158" y="135"/>
                    </a:moveTo>
                    <a:cubicBezTo>
                      <a:pt x="86" y="2"/>
                      <a:pt x="86" y="2"/>
                      <a:pt x="86" y="2"/>
                    </a:cubicBezTo>
                    <a:cubicBezTo>
                      <a:pt x="86" y="1"/>
                      <a:pt x="85" y="1"/>
                      <a:pt x="84" y="0"/>
                    </a:cubicBezTo>
                    <a:cubicBezTo>
                      <a:pt x="84" y="0"/>
                      <a:pt x="83" y="0"/>
                      <a:pt x="83" y="1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0" y="45"/>
                      <a:pt x="0" y="47"/>
                      <a:pt x="0" y="48"/>
                    </a:cubicBezTo>
                    <a:cubicBezTo>
                      <a:pt x="72" y="181"/>
                      <a:pt x="72" y="181"/>
                      <a:pt x="72" y="181"/>
                    </a:cubicBezTo>
                    <a:cubicBezTo>
                      <a:pt x="73" y="182"/>
                      <a:pt x="73" y="182"/>
                      <a:pt x="74" y="183"/>
                    </a:cubicBezTo>
                    <a:cubicBezTo>
                      <a:pt x="74" y="183"/>
                      <a:pt x="74" y="183"/>
                      <a:pt x="74" y="183"/>
                    </a:cubicBezTo>
                    <a:cubicBezTo>
                      <a:pt x="75" y="183"/>
                      <a:pt x="75" y="183"/>
                      <a:pt x="76" y="182"/>
                    </a:cubicBezTo>
                    <a:cubicBezTo>
                      <a:pt x="157" y="138"/>
                      <a:pt x="157" y="138"/>
                      <a:pt x="157" y="138"/>
                    </a:cubicBezTo>
                    <a:cubicBezTo>
                      <a:pt x="158" y="138"/>
                      <a:pt x="159" y="136"/>
                      <a:pt x="158" y="135"/>
                    </a:cubicBezTo>
                    <a:close/>
                    <a:moveTo>
                      <a:pt x="83" y="6"/>
                    </a:moveTo>
                    <a:cubicBezTo>
                      <a:pt x="117" y="69"/>
                      <a:pt x="117" y="69"/>
                      <a:pt x="117" y="69"/>
                    </a:cubicBezTo>
                    <a:cubicBezTo>
                      <a:pt x="39" y="110"/>
                      <a:pt x="39" y="110"/>
                      <a:pt x="39" y="110"/>
                    </a:cubicBezTo>
                    <a:cubicBezTo>
                      <a:pt x="6" y="48"/>
                      <a:pt x="6" y="48"/>
                      <a:pt x="6" y="48"/>
                    </a:cubicBezTo>
                    <a:lnTo>
                      <a:pt x="83" y="6"/>
                    </a:lnTo>
                    <a:close/>
                    <a:moveTo>
                      <a:pt x="75" y="177"/>
                    </a:moveTo>
                    <a:cubicBezTo>
                      <a:pt x="42" y="114"/>
                      <a:pt x="42" y="114"/>
                      <a:pt x="42" y="114"/>
                    </a:cubicBezTo>
                    <a:cubicBezTo>
                      <a:pt x="119" y="73"/>
                      <a:pt x="119" y="73"/>
                      <a:pt x="119" y="73"/>
                    </a:cubicBezTo>
                    <a:cubicBezTo>
                      <a:pt x="153" y="135"/>
                      <a:pt x="153" y="135"/>
                      <a:pt x="153" y="135"/>
                    </a:cubicBezTo>
                    <a:lnTo>
                      <a:pt x="75" y="1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80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Freeform: Shape 50"/>
              <p:cNvSpPr/>
              <p:nvPr/>
            </p:nvSpPr>
            <p:spPr bwMode="auto">
              <a:xfrm>
                <a:off x="8132763" y="-1341438"/>
                <a:ext cx="234950" cy="136525"/>
              </a:xfrm>
              <a:custGeom>
                <a:avLst/>
                <a:gdLst>
                  <a:gd name="T0" fmla="*/ 42 w 43"/>
                  <a:gd name="T1" fmla="*/ 4 h 25"/>
                  <a:gd name="T2" fmla="*/ 43 w 43"/>
                  <a:gd name="T3" fmla="*/ 1 h 25"/>
                  <a:gd name="T4" fmla="*/ 40 w 43"/>
                  <a:gd name="T5" fmla="*/ 0 h 25"/>
                  <a:gd name="T6" fmla="*/ 2 w 43"/>
                  <a:gd name="T7" fmla="*/ 21 h 25"/>
                  <a:gd name="T8" fmla="*/ 1 w 43"/>
                  <a:gd name="T9" fmla="*/ 24 h 25"/>
                  <a:gd name="T10" fmla="*/ 3 w 43"/>
                  <a:gd name="T11" fmla="*/ 25 h 25"/>
                  <a:gd name="T12" fmla="*/ 4 w 43"/>
                  <a:gd name="T13" fmla="*/ 25 h 25"/>
                  <a:gd name="T14" fmla="*/ 42 w 43"/>
                  <a:gd name="T15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25">
                    <a:moveTo>
                      <a:pt x="42" y="4"/>
                    </a:moveTo>
                    <a:cubicBezTo>
                      <a:pt x="43" y="4"/>
                      <a:pt x="43" y="2"/>
                      <a:pt x="43" y="1"/>
                    </a:cubicBezTo>
                    <a:cubicBezTo>
                      <a:pt x="42" y="0"/>
                      <a:pt x="41" y="0"/>
                      <a:pt x="40" y="0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0" y="21"/>
                      <a:pt x="0" y="23"/>
                      <a:pt x="1" y="24"/>
                    </a:cubicBezTo>
                    <a:cubicBezTo>
                      <a:pt x="1" y="25"/>
                      <a:pt x="2" y="25"/>
                      <a:pt x="3" y="25"/>
                    </a:cubicBezTo>
                    <a:cubicBezTo>
                      <a:pt x="3" y="25"/>
                      <a:pt x="3" y="25"/>
                      <a:pt x="4" y="25"/>
                    </a:cubicBezTo>
                    <a:lnTo>
                      <a:pt x="42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80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Freeform: Shape 51"/>
              <p:cNvSpPr/>
              <p:nvPr/>
            </p:nvSpPr>
            <p:spPr bwMode="auto">
              <a:xfrm>
                <a:off x="8329613" y="-981075"/>
                <a:ext cx="234950" cy="138113"/>
              </a:xfrm>
              <a:custGeom>
                <a:avLst/>
                <a:gdLst>
                  <a:gd name="T0" fmla="*/ 43 w 43"/>
                  <a:gd name="T1" fmla="*/ 1 h 25"/>
                  <a:gd name="T2" fmla="*/ 39 w 43"/>
                  <a:gd name="T3" fmla="*/ 0 h 25"/>
                  <a:gd name="T4" fmla="*/ 1 w 43"/>
                  <a:gd name="T5" fmla="*/ 21 h 25"/>
                  <a:gd name="T6" fmla="*/ 0 w 43"/>
                  <a:gd name="T7" fmla="*/ 24 h 25"/>
                  <a:gd name="T8" fmla="*/ 2 w 43"/>
                  <a:gd name="T9" fmla="*/ 25 h 25"/>
                  <a:gd name="T10" fmla="*/ 3 w 43"/>
                  <a:gd name="T11" fmla="*/ 25 h 25"/>
                  <a:gd name="T12" fmla="*/ 42 w 43"/>
                  <a:gd name="T13" fmla="*/ 4 h 25"/>
                  <a:gd name="T14" fmla="*/ 43 w 43"/>
                  <a:gd name="T15" fmla="*/ 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25">
                    <a:moveTo>
                      <a:pt x="43" y="1"/>
                    </a:moveTo>
                    <a:cubicBezTo>
                      <a:pt x="42" y="0"/>
                      <a:pt x="41" y="0"/>
                      <a:pt x="39" y="0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0" y="22"/>
                      <a:pt x="0" y="23"/>
                      <a:pt x="0" y="24"/>
                    </a:cubicBezTo>
                    <a:cubicBezTo>
                      <a:pt x="1" y="25"/>
                      <a:pt x="2" y="25"/>
                      <a:pt x="2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3" y="4"/>
                      <a:pt x="43" y="2"/>
                      <a:pt x="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80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5" name="Group 52"/>
          <p:cNvGrpSpPr/>
          <p:nvPr/>
        </p:nvGrpSpPr>
        <p:grpSpPr>
          <a:xfrm>
            <a:off x="3527092" y="3162089"/>
            <a:ext cx="966792" cy="971549"/>
            <a:chOff x="5137150" y="-1846263"/>
            <a:chExt cx="1935163" cy="1944688"/>
          </a:xfrm>
        </p:grpSpPr>
        <p:sp>
          <p:nvSpPr>
            <p:cNvPr id="46" name="Oval 53"/>
            <p:cNvSpPr/>
            <p:nvPr/>
          </p:nvSpPr>
          <p:spPr bwMode="auto">
            <a:xfrm>
              <a:off x="5137150" y="-1846263"/>
              <a:ext cx="1935163" cy="1944688"/>
            </a:xfrm>
            <a:prstGeom prst="ellipse">
              <a:avLst/>
            </a:prstGeom>
            <a:solidFill>
              <a:srgbClr val="37AFB9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80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7" name="Group 54"/>
            <p:cNvGrpSpPr/>
            <p:nvPr/>
          </p:nvGrpSpPr>
          <p:grpSpPr>
            <a:xfrm>
              <a:off x="5526088" y="-1517650"/>
              <a:ext cx="1158875" cy="1292225"/>
              <a:chOff x="5526088" y="-1517650"/>
              <a:chExt cx="1158875" cy="1292225"/>
            </a:xfrm>
          </p:grpSpPr>
          <p:sp>
            <p:nvSpPr>
              <p:cNvPr id="48" name="Freeform: Shape 55"/>
              <p:cNvSpPr/>
              <p:nvPr/>
            </p:nvSpPr>
            <p:spPr bwMode="auto">
              <a:xfrm>
                <a:off x="5656263" y="-1517650"/>
                <a:ext cx="950913" cy="784225"/>
              </a:xfrm>
              <a:custGeom>
                <a:avLst/>
                <a:gdLst>
                  <a:gd name="T0" fmla="*/ 172 w 174"/>
                  <a:gd name="T1" fmla="*/ 143 h 143"/>
                  <a:gd name="T2" fmla="*/ 2 w 174"/>
                  <a:gd name="T3" fmla="*/ 143 h 143"/>
                  <a:gd name="T4" fmla="*/ 0 w 174"/>
                  <a:gd name="T5" fmla="*/ 140 h 143"/>
                  <a:gd name="T6" fmla="*/ 0 w 174"/>
                  <a:gd name="T7" fmla="*/ 2 h 143"/>
                  <a:gd name="T8" fmla="*/ 2 w 174"/>
                  <a:gd name="T9" fmla="*/ 0 h 143"/>
                  <a:gd name="T10" fmla="*/ 172 w 174"/>
                  <a:gd name="T11" fmla="*/ 0 h 143"/>
                  <a:gd name="T12" fmla="*/ 174 w 174"/>
                  <a:gd name="T13" fmla="*/ 2 h 143"/>
                  <a:gd name="T14" fmla="*/ 174 w 174"/>
                  <a:gd name="T15" fmla="*/ 140 h 143"/>
                  <a:gd name="T16" fmla="*/ 172 w 174"/>
                  <a:gd name="T17" fmla="*/ 143 h 143"/>
                  <a:gd name="T18" fmla="*/ 4 w 174"/>
                  <a:gd name="T19" fmla="*/ 138 h 143"/>
                  <a:gd name="T20" fmla="*/ 169 w 174"/>
                  <a:gd name="T21" fmla="*/ 138 h 143"/>
                  <a:gd name="T22" fmla="*/ 169 w 174"/>
                  <a:gd name="T23" fmla="*/ 4 h 143"/>
                  <a:gd name="T24" fmla="*/ 4 w 174"/>
                  <a:gd name="T25" fmla="*/ 4 h 143"/>
                  <a:gd name="T26" fmla="*/ 4 w 174"/>
                  <a:gd name="T27" fmla="*/ 138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4" h="143">
                    <a:moveTo>
                      <a:pt x="172" y="143"/>
                    </a:moveTo>
                    <a:cubicBezTo>
                      <a:pt x="2" y="143"/>
                      <a:pt x="2" y="143"/>
                      <a:pt x="2" y="143"/>
                    </a:cubicBezTo>
                    <a:cubicBezTo>
                      <a:pt x="1" y="143"/>
                      <a:pt x="0" y="142"/>
                      <a:pt x="0" y="14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72" y="0"/>
                      <a:pt x="172" y="0"/>
                      <a:pt x="172" y="0"/>
                    </a:cubicBezTo>
                    <a:cubicBezTo>
                      <a:pt x="173" y="0"/>
                      <a:pt x="174" y="1"/>
                      <a:pt x="174" y="2"/>
                    </a:cubicBezTo>
                    <a:cubicBezTo>
                      <a:pt x="174" y="140"/>
                      <a:pt x="174" y="140"/>
                      <a:pt x="174" y="140"/>
                    </a:cubicBezTo>
                    <a:cubicBezTo>
                      <a:pt x="174" y="142"/>
                      <a:pt x="173" y="143"/>
                      <a:pt x="172" y="143"/>
                    </a:cubicBezTo>
                    <a:close/>
                    <a:moveTo>
                      <a:pt x="4" y="138"/>
                    </a:moveTo>
                    <a:cubicBezTo>
                      <a:pt x="169" y="138"/>
                      <a:pt x="169" y="138"/>
                      <a:pt x="169" y="138"/>
                    </a:cubicBezTo>
                    <a:cubicBezTo>
                      <a:pt x="169" y="4"/>
                      <a:pt x="169" y="4"/>
                      <a:pt x="169" y="4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4" y="13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80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Freeform: Shape 56"/>
              <p:cNvSpPr/>
              <p:nvPr/>
            </p:nvSpPr>
            <p:spPr bwMode="auto">
              <a:xfrm>
                <a:off x="5962650" y="-1408113"/>
                <a:ext cx="339725" cy="93663"/>
              </a:xfrm>
              <a:custGeom>
                <a:avLst/>
                <a:gdLst>
                  <a:gd name="T0" fmla="*/ 53 w 62"/>
                  <a:gd name="T1" fmla="*/ 17 h 17"/>
                  <a:gd name="T2" fmla="*/ 9 w 62"/>
                  <a:gd name="T3" fmla="*/ 17 h 17"/>
                  <a:gd name="T4" fmla="*/ 0 w 62"/>
                  <a:gd name="T5" fmla="*/ 9 h 17"/>
                  <a:gd name="T6" fmla="*/ 9 w 62"/>
                  <a:gd name="T7" fmla="*/ 0 h 17"/>
                  <a:gd name="T8" fmla="*/ 53 w 62"/>
                  <a:gd name="T9" fmla="*/ 0 h 17"/>
                  <a:gd name="T10" fmla="*/ 62 w 62"/>
                  <a:gd name="T11" fmla="*/ 9 h 17"/>
                  <a:gd name="T12" fmla="*/ 53 w 62"/>
                  <a:gd name="T13" fmla="*/ 17 h 17"/>
                  <a:gd name="T14" fmla="*/ 9 w 62"/>
                  <a:gd name="T15" fmla="*/ 4 h 17"/>
                  <a:gd name="T16" fmla="*/ 4 w 62"/>
                  <a:gd name="T17" fmla="*/ 9 h 17"/>
                  <a:gd name="T18" fmla="*/ 9 w 62"/>
                  <a:gd name="T19" fmla="*/ 13 h 17"/>
                  <a:gd name="T20" fmla="*/ 53 w 62"/>
                  <a:gd name="T21" fmla="*/ 13 h 17"/>
                  <a:gd name="T22" fmla="*/ 57 w 62"/>
                  <a:gd name="T23" fmla="*/ 9 h 17"/>
                  <a:gd name="T24" fmla="*/ 53 w 62"/>
                  <a:gd name="T25" fmla="*/ 4 h 17"/>
                  <a:gd name="T26" fmla="*/ 9 w 62"/>
                  <a:gd name="T27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2" h="17">
                    <a:moveTo>
                      <a:pt x="53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4" y="17"/>
                      <a:pt x="0" y="13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8" y="0"/>
                      <a:pt x="62" y="4"/>
                      <a:pt x="62" y="9"/>
                    </a:cubicBezTo>
                    <a:cubicBezTo>
                      <a:pt x="62" y="13"/>
                      <a:pt x="58" y="17"/>
                      <a:pt x="53" y="17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4" y="6"/>
                      <a:pt x="4" y="9"/>
                    </a:cubicBezTo>
                    <a:cubicBezTo>
                      <a:pt x="4" y="11"/>
                      <a:pt x="6" y="13"/>
                      <a:pt x="9" y="13"/>
                    </a:cubicBezTo>
                    <a:cubicBezTo>
                      <a:pt x="53" y="13"/>
                      <a:pt x="53" y="13"/>
                      <a:pt x="53" y="13"/>
                    </a:cubicBezTo>
                    <a:cubicBezTo>
                      <a:pt x="55" y="13"/>
                      <a:pt x="57" y="11"/>
                      <a:pt x="57" y="9"/>
                    </a:cubicBezTo>
                    <a:cubicBezTo>
                      <a:pt x="57" y="6"/>
                      <a:pt x="55" y="4"/>
                      <a:pt x="53" y="4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80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Freeform: Shape 57"/>
              <p:cNvSpPr/>
              <p:nvPr/>
            </p:nvSpPr>
            <p:spPr bwMode="auto">
              <a:xfrm>
                <a:off x="5640388" y="-498475"/>
                <a:ext cx="152400" cy="153988"/>
              </a:xfrm>
              <a:custGeom>
                <a:avLst/>
                <a:gdLst>
                  <a:gd name="T0" fmla="*/ 14 w 28"/>
                  <a:gd name="T1" fmla="*/ 28 h 28"/>
                  <a:gd name="T2" fmla="*/ 0 w 28"/>
                  <a:gd name="T3" fmla="*/ 14 h 28"/>
                  <a:gd name="T4" fmla="*/ 14 w 28"/>
                  <a:gd name="T5" fmla="*/ 0 h 28"/>
                  <a:gd name="T6" fmla="*/ 28 w 28"/>
                  <a:gd name="T7" fmla="*/ 14 h 28"/>
                  <a:gd name="T8" fmla="*/ 14 w 28"/>
                  <a:gd name="T9" fmla="*/ 28 h 28"/>
                  <a:gd name="T10" fmla="*/ 14 w 28"/>
                  <a:gd name="T11" fmla="*/ 5 h 28"/>
                  <a:gd name="T12" fmla="*/ 5 w 28"/>
                  <a:gd name="T13" fmla="*/ 14 h 28"/>
                  <a:gd name="T14" fmla="*/ 14 w 28"/>
                  <a:gd name="T15" fmla="*/ 23 h 28"/>
                  <a:gd name="T16" fmla="*/ 23 w 28"/>
                  <a:gd name="T17" fmla="*/ 14 h 28"/>
                  <a:gd name="T18" fmla="*/ 14 w 28"/>
                  <a:gd name="T19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8">
                    <a:moveTo>
                      <a:pt x="14" y="28"/>
                    </a:moveTo>
                    <a:cubicBezTo>
                      <a:pt x="6" y="28"/>
                      <a:pt x="0" y="22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2" y="0"/>
                      <a:pt x="28" y="7"/>
                      <a:pt x="28" y="14"/>
                    </a:cubicBezTo>
                    <a:cubicBezTo>
                      <a:pt x="28" y="22"/>
                      <a:pt x="22" y="28"/>
                      <a:pt x="14" y="28"/>
                    </a:cubicBezTo>
                    <a:close/>
                    <a:moveTo>
                      <a:pt x="14" y="5"/>
                    </a:moveTo>
                    <a:cubicBezTo>
                      <a:pt x="9" y="5"/>
                      <a:pt x="5" y="9"/>
                      <a:pt x="5" y="14"/>
                    </a:cubicBezTo>
                    <a:cubicBezTo>
                      <a:pt x="5" y="19"/>
                      <a:pt x="9" y="23"/>
                      <a:pt x="14" y="23"/>
                    </a:cubicBezTo>
                    <a:cubicBezTo>
                      <a:pt x="19" y="23"/>
                      <a:pt x="23" y="19"/>
                      <a:pt x="23" y="14"/>
                    </a:cubicBezTo>
                    <a:cubicBezTo>
                      <a:pt x="23" y="9"/>
                      <a:pt x="19" y="5"/>
                      <a:pt x="14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80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Freeform: Shape 58"/>
              <p:cNvSpPr/>
              <p:nvPr/>
            </p:nvSpPr>
            <p:spPr bwMode="auto">
              <a:xfrm>
                <a:off x="5886450" y="-498475"/>
                <a:ext cx="152400" cy="153988"/>
              </a:xfrm>
              <a:custGeom>
                <a:avLst/>
                <a:gdLst>
                  <a:gd name="T0" fmla="*/ 14 w 28"/>
                  <a:gd name="T1" fmla="*/ 28 h 28"/>
                  <a:gd name="T2" fmla="*/ 0 w 28"/>
                  <a:gd name="T3" fmla="*/ 14 h 28"/>
                  <a:gd name="T4" fmla="*/ 14 w 28"/>
                  <a:gd name="T5" fmla="*/ 0 h 28"/>
                  <a:gd name="T6" fmla="*/ 28 w 28"/>
                  <a:gd name="T7" fmla="*/ 14 h 28"/>
                  <a:gd name="T8" fmla="*/ 14 w 28"/>
                  <a:gd name="T9" fmla="*/ 28 h 28"/>
                  <a:gd name="T10" fmla="*/ 14 w 28"/>
                  <a:gd name="T11" fmla="*/ 5 h 28"/>
                  <a:gd name="T12" fmla="*/ 5 w 28"/>
                  <a:gd name="T13" fmla="*/ 14 h 28"/>
                  <a:gd name="T14" fmla="*/ 14 w 28"/>
                  <a:gd name="T15" fmla="*/ 23 h 28"/>
                  <a:gd name="T16" fmla="*/ 23 w 28"/>
                  <a:gd name="T17" fmla="*/ 14 h 28"/>
                  <a:gd name="T18" fmla="*/ 14 w 28"/>
                  <a:gd name="T19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8">
                    <a:moveTo>
                      <a:pt x="14" y="28"/>
                    </a:moveTo>
                    <a:cubicBezTo>
                      <a:pt x="6" y="28"/>
                      <a:pt x="0" y="22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1" y="0"/>
                      <a:pt x="28" y="7"/>
                      <a:pt x="28" y="14"/>
                    </a:cubicBezTo>
                    <a:cubicBezTo>
                      <a:pt x="28" y="22"/>
                      <a:pt x="21" y="28"/>
                      <a:pt x="14" y="28"/>
                    </a:cubicBezTo>
                    <a:close/>
                    <a:moveTo>
                      <a:pt x="14" y="5"/>
                    </a:moveTo>
                    <a:cubicBezTo>
                      <a:pt x="9" y="5"/>
                      <a:pt x="5" y="9"/>
                      <a:pt x="5" y="14"/>
                    </a:cubicBezTo>
                    <a:cubicBezTo>
                      <a:pt x="5" y="19"/>
                      <a:pt x="9" y="23"/>
                      <a:pt x="14" y="23"/>
                    </a:cubicBezTo>
                    <a:cubicBezTo>
                      <a:pt x="19" y="23"/>
                      <a:pt x="23" y="19"/>
                      <a:pt x="23" y="14"/>
                    </a:cubicBezTo>
                    <a:cubicBezTo>
                      <a:pt x="23" y="9"/>
                      <a:pt x="19" y="5"/>
                      <a:pt x="14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80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Freeform: Shape 59"/>
              <p:cNvSpPr/>
              <p:nvPr/>
            </p:nvSpPr>
            <p:spPr bwMode="auto">
              <a:xfrm>
                <a:off x="6132513" y="-498475"/>
                <a:ext cx="147638" cy="153988"/>
              </a:xfrm>
              <a:custGeom>
                <a:avLst/>
                <a:gdLst>
                  <a:gd name="T0" fmla="*/ 14 w 27"/>
                  <a:gd name="T1" fmla="*/ 28 h 28"/>
                  <a:gd name="T2" fmla="*/ 0 w 27"/>
                  <a:gd name="T3" fmla="*/ 14 h 28"/>
                  <a:gd name="T4" fmla="*/ 14 w 27"/>
                  <a:gd name="T5" fmla="*/ 0 h 28"/>
                  <a:gd name="T6" fmla="*/ 27 w 27"/>
                  <a:gd name="T7" fmla="*/ 14 h 28"/>
                  <a:gd name="T8" fmla="*/ 14 w 27"/>
                  <a:gd name="T9" fmla="*/ 28 h 28"/>
                  <a:gd name="T10" fmla="*/ 14 w 27"/>
                  <a:gd name="T11" fmla="*/ 5 h 28"/>
                  <a:gd name="T12" fmla="*/ 4 w 27"/>
                  <a:gd name="T13" fmla="*/ 14 h 28"/>
                  <a:gd name="T14" fmla="*/ 14 w 27"/>
                  <a:gd name="T15" fmla="*/ 23 h 28"/>
                  <a:gd name="T16" fmla="*/ 23 w 27"/>
                  <a:gd name="T17" fmla="*/ 14 h 28"/>
                  <a:gd name="T18" fmla="*/ 14 w 27"/>
                  <a:gd name="T19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8">
                    <a:moveTo>
                      <a:pt x="14" y="28"/>
                    </a:moveTo>
                    <a:cubicBezTo>
                      <a:pt x="6" y="28"/>
                      <a:pt x="0" y="22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1" y="0"/>
                      <a:pt x="27" y="7"/>
                      <a:pt x="27" y="14"/>
                    </a:cubicBezTo>
                    <a:cubicBezTo>
                      <a:pt x="27" y="22"/>
                      <a:pt x="21" y="28"/>
                      <a:pt x="14" y="28"/>
                    </a:cubicBezTo>
                    <a:close/>
                    <a:moveTo>
                      <a:pt x="14" y="5"/>
                    </a:moveTo>
                    <a:cubicBezTo>
                      <a:pt x="9" y="5"/>
                      <a:pt x="4" y="9"/>
                      <a:pt x="4" y="14"/>
                    </a:cubicBezTo>
                    <a:cubicBezTo>
                      <a:pt x="4" y="19"/>
                      <a:pt x="9" y="23"/>
                      <a:pt x="14" y="23"/>
                    </a:cubicBezTo>
                    <a:cubicBezTo>
                      <a:pt x="19" y="23"/>
                      <a:pt x="23" y="19"/>
                      <a:pt x="23" y="14"/>
                    </a:cubicBezTo>
                    <a:cubicBezTo>
                      <a:pt x="23" y="9"/>
                      <a:pt x="19" y="5"/>
                      <a:pt x="14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80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Freeform: Shape 60"/>
              <p:cNvSpPr/>
              <p:nvPr/>
            </p:nvSpPr>
            <p:spPr bwMode="auto">
              <a:xfrm>
                <a:off x="6378575" y="-498475"/>
                <a:ext cx="147638" cy="153988"/>
              </a:xfrm>
              <a:custGeom>
                <a:avLst/>
                <a:gdLst>
                  <a:gd name="T0" fmla="*/ 13 w 27"/>
                  <a:gd name="T1" fmla="*/ 28 h 28"/>
                  <a:gd name="T2" fmla="*/ 0 w 27"/>
                  <a:gd name="T3" fmla="*/ 14 h 28"/>
                  <a:gd name="T4" fmla="*/ 13 w 27"/>
                  <a:gd name="T5" fmla="*/ 0 h 28"/>
                  <a:gd name="T6" fmla="*/ 27 w 27"/>
                  <a:gd name="T7" fmla="*/ 14 h 28"/>
                  <a:gd name="T8" fmla="*/ 13 w 27"/>
                  <a:gd name="T9" fmla="*/ 28 h 28"/>
                  <a:gd name="T10" fmla="*/ 13 w 27"/>
                  <a:gd name="T11" fmla="*/ 5 h 28"/>
                  <a:gd name="T12" fmla="*/ 4 w 27"/>
                  <a:gd name="T13" fmla="*/ 14 h 28"/>
                  <a:gd name="T14" fmla="*/ 13 w 27"/>
                  <a:gd name="T15" fmla="*/ 23 h 28"/>
                  <a:gd name="T16" fmla="*/ 23 w 27"/>
                  <a:gd name="T17" fmla="*/ 14 h 28"/>
                  <a:gd name="T18" fmla="*/ 13 w 27"/>
                  <a:gd name="T19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8">
                    <a:moveTo>
                      <a:pt x="13" y="28"/>
                    </a:moveTo>
                    <a:cubicBezTo>
                      <a:pt x="6" y="28"/>
                      <a:pt x="0" y="22"/>
                      <a:pt x="0" y="14"/>
                    </a:cubicBezTo>
                    <a:cubicBezTo>
                      <a:pt x="0" y="7"/>
                      <a:pt x="6" y="0"/>
                      <a:pt x="13" y="0"/>
                    </a:cubicBezTo>
                    <a:cubicBezTo>
                      <a:pt x="21" y="0"/>
                      <a:pt x="27" y="7"/>
                      <a:pt x="27" y="14"/>
                    </a:cubicBezTo>
                    <a:cubicBezTo>
                      <a:pt x="27" y="22"/>
                      <a:pt x="21" y="28"/>
                      <a:pt x="13" y="28"/>
                    </a:cubicBezTo>
                    <a:close/>
                    <a:moveTo>
                      <a:pt x="13" y="5"/>
                    </a:moveTo>
                    <a:cubicBezTo>
                      <a:pt x="8" y="5"/>
                      <a:pt x="4" y="9"/>
                      <a:pt x="4" y="14"/>
                    </a:cubicBezTo>
                    <a:cubicBezTo>
                      <a:pt x="4" y="19"/>
                      <a:pt x="8" y="23"/>
                      <a:pt x="13" y="23"/>
                    </a:cubicBezTo>
                    <a:cubicBezTo>
                      <a:pt x="19" y="23"/>
                      <a:pt x="23" y="19"/>
                      <a:pt x="23" y="14"/>
                    </a:cubicBezTo>
                    <a:cubicBezTo>
                      <a:pt x="23" y="9"/>
                      <a:pt x="19" y="5"/>
                      <a:pt x="13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80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Freeform: Shape 61"/>
              <p:cNvSpPr/>
              <p:nvPr/>
            </p:nvSpPr>
            <p:spPr bwMode="auto">
              <a:xfrm>
                <a:off x="5526088" y="-612775"/>
                <a:ext cx="1158875" cy="387350"/>
              </a:xfrm>
              <a:custGeom>
                <a:avLst/>
                <a:gdLst>
                  <a:gd name="T0" fmla="*/ 210 w 212"/>
                  <a:gd name="T1" fmla="*/ 71 h 71"/>
                  <a:gd name="T2" fmla="*/ 35 w 212"/>
                  <a:gd name="T3" fmla="*/ 71 h 71"/>
                  <a:gd name="T4" fmla="*/ 0 w 212"/>
                  <a:gd name="T5" fmla="*/ 35 h 71"/>
                  <a:gd name="T6" fmla="*/ 35 w 212"/>
                  <a:gd name="T7" fmla="*/ 0 h 71"/>
                  <a:gd name="T8" fmla="*/ 210 w 212"/>
                  <a:gd name="T9" fmla="*/ 0 h 71"/>
                  <a:gd name="T10" fmla="*/ 212 w 212"/>
                  <a:gd name="T11" fmla="*/ 2 h 71"/>
                  <a:gd name="T12" fmla="*/ 210 w 212"/>
                  <a:gd name="T13" fmla="*/ 5 h 71"/>
                  <a:gd name="T14" fmla="*/ 35 w 212"/>
                  <a:gd name="T15" fmla="*/ 5 h 71"/>
                  <a:gd name="T16" fmla="*/ 4 w 212"/>
                  <a:gd name="T17" fmla="*/ 35 h 71"/>
                  <a:gd name="T18" fmla="*/ 35 w 212"/>
                  <a:gd name="T19" fmla="*/ 66 h 71"/>
                  <a:gd name="T20" fmla="*/ 210 w 212"/>
                  <a:gd name="T21" fmla="*/ 66 h 71"/>
                  <a:gd name="T22" fmla="*/ 212 w 212"/>
                  <a:gd name="T23" fmla="*/ 68 h 71"/>
                  <a:gd name="T24" fmla="*/ 210 w 212"/>
                  <a:gd name="T25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2" h="71">
                    <a:moveTo>
                      <a:pt x="210" y="71"/>
                    </a:moveTo>
                    <a:cubicBezTo>
                      <a:pt x="35" y="71"/>
                      <a:pt x="35" y="71"/>
                      <a:pt x="35" y="71"/>
                    </a:cubicBezTo>
                    <a:cubicBezTo>
                      <a:pt x="15" y="71"/>
                      <a:pt x="0" y="55"/>
                      <a:pt x="0" y="35"/>
                    </a:cubicBezTo>
                    <a:cubicBezTo>
                      <a:pt x="0" y="16"/>
                      <a:pt x="15" y="0"/>
                      <a:pt x="35" y="0"/>
                    </a:cubicBezTo>
                    <a:cubicBezTo>
                      <a:pt x="210" y="0"/>
                      <a:pt x="210" y="0"/>
                      <a:pt x="210" y="0"/>
                    </a:cubicBezTo>
                    <a:cubicBezTo>
                      <a:pt x="211" y="0"/>
                      <a:pt x="212" y="1"/>
                      <a:pt x="212" y="2"/>
                    </a:cubicBezTo>
                    <a:cubicBezTo>
                      <a:pt x="212" y="4"/>
                      <a:pt x="211" y="5"/>
                      <a:pt x="210" y="5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18" y="5"/>
                      <a:pt x="4" y="18"/>
                      <a:pt x="4" y="35"/>
                    </a:cubicBezTo>
                    <a:cubicBezTo>
                      <a:pt x="4" y="52"/>
                      <a:pt x="18" y="66"/>
                      <a:pt x="35" y="66"/>
                    </a:cubicBezTo>
                    <a:cubicBezTo>
                      <a:pt x="210" y="66"/>
                      <a:pt x="210" y="66"/>
                      <a:pt x="210" y="66"/>
                    </a:cubicBezTo>
                    <a:cubicBezTo>
                      <a:pt x="211" y="66"/>
                      <a:pt x="212" y="67"/>
                      <a:pt x="212" y="68"/>
                    </a:cubicBezTo>
                    <a:cubicBezTo>
                      <a:pt x="212" y="69"/>
                      <a:pt x="211" y="71"/>
                      <a:pt x="210" y="7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80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5" name="Group 62"/>
          <p:cNvGrpSpPr/>
          <p:nvPr/>
        </p:nvGrpSpPr>
        <p:grpSpPr>
          <a:xfrm rot="21540000">
            <a:off x="6971622" y="3368466"/>
            <a:ext cx="966789" cy="968376"/>
            <a:chOff x="2552700" y="-1971675"/>
            <a:chExt cx="1935163" cy="1938338"/>
          </a:xfrm>
        </p:grpSpPr>
        <p:sp>
          <p:nvSpPr>
            <p:cNvPr id="56" name="Oval 63"/>
            <p:cNvSpPr/>
            <p:nvPr/>
          </p:nvSpPr>
          <p:spPr bwMode="auto">
            <a:xfrm>
              <a:off x="2552700" y="-1971675"/>
              <a:ext cx="1935163" cy="1938338"/>
            </a:xfrm>
            <a:prstGeom prst="ellipse">
              <a:avLst/>
            </a:prstGeom>
            <a:solidFill>
              <a:srgbClr val="37AFB9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80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7" name="Group 64"/>
            <p:cNvGrpSpPr/>
            <p:nvPr/>
          </p:nvGrpSpPr>
          <p:grpSpPr>
            <a:xfrm>
              <a:off x="2908300" y="-1620838"/>
              <a:ext cx="1228725" cy="1236663"/>
              <a:chOff x="2908300" y="-1620838"/>
              <a:chExt cx="1228725" cy="1236663"/>
            </a:xfrm>
          </p:grpSpPr>
          <p:sp>
            <p:nvSpPr>
              <p:cNvPr id="58" name="Freeform: Shape 65"/>
              <p:cNvSpPr/>
              <p:nvPr/>
            </p:nvSpPr>
            <p:spPr bwMode="auto">
              <a:xfrm>
                <a:off x="3055938" y="-1620838"/>
                <a:ext cx="234950" cy="234950"/>
              </a:xfrm>
              <a:custGeom>
                <a:avLst/>
                <a:gdLst>
                  <a:gd name="T0" fmla="*/ 22 w 43"/>
                  <a:gd name="T1" fmla="*/ 43 h 43"/>
                  <a:gd name="T2" fmla="*/ 43 w 43"/>
                  <a:gd name="T3" fmla="*/ 21 h 43"/>
                  <a:gd name="T4" fmla="*/ 22 w 43"/>
                  <a:gd name="T5" fmla="*/ 0 h 43"/>
                  <a:gd name="T6" fmla="*/ 0 w 43"/>
                  <a:gd name="T7" fmla="*/ 21 h 43"/>
                  <a:gd name="T8" fmla="*/ 22 w 43"/>
                  <a:gd name="T9" fmla="*/ 43 h 43"/>
                  <a:gd name="T10" fmla="*/ 22 w 43"/>
                  <a:gd name="T11" fmla="*/ 5 h 43"/>
                  <a:gd name="T12" fmla="*/ 39 w 43"/>
                  <a:gd name="T13" fmla="*/ 21 h 43"/>
                  <a:gd name="T14" fmla="*/ 22 w 43"/>
                  <a:gd name="T15" fmla="*/ 38 h 43"/>
                  <a:gd name="T16" fmla="*/ 5 w 43"/>
                  <a:gd name="T17" fmla="*/ 21 h 43"/>
                  <a:gd name="T18" fmla="*/ 22 w 43"/>
                  <a:gd name="T19" fmla="*/ 5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3">
                    <a:moveTo>
                      <a:pt x="22" y="43"/>
                    </a:moveTo>
                    <a:cubicBezTo>
                      <a:pt x="34" y="43"/>
                      <a:pt x="43" y="33"/>
                      <a:pt x="43" y="21"/>
                    </a:cubicBezTo>
                    <a:cubicBezTo>
                      <a:pt x="43" y="10"/>
                      <a:pt x="34" y="0"/>
                      <a:pt x="22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33"/>
                      <a:pt x="10" y="43"/>
                      <a:pt x="22" y="43"/>
                    </a:cubicBezTo>
                    <a:close/>
                    <a:moveTo>
                      <a:pt x="22" y="5"/>
                    </a:moveTo>
                    <a:cubicBezTo>
                      <a:pt x="31" y="5"/>
                      <a:pt x="39" y="12"/>
                      <a:pt x="39" y="21"/>
                    </a:cubicBezTo>
                    <a:cubicBezTo>
                      <a:pt x="39" y="31"/>
                      <a:pt x="31" y="38"/>
                      <a:pt x="22" y="38"/>
                    </a:cubicBezTo>
                    <a:cubicBezTo>
                      <a:pt x="12" y="38"/>
                      <a:pt x="5" y="31"/>
                      <a:pt x="5" y="21"/>
                    </a:cubicBezTo>
                    <a:cubicBezTo>
                      <a:pt x="5" y="12"/>
                      <a:pt x="12" y="5"/>
                      <a:pt x="2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80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Freeform: Shape 66"/>
              <p:cNvSpPr/>
              <p:nvPr/>
            </p:nvSpPr>
            <p:spPr bwMode="auto">
              <a:xfrm>
                <a:off x="3749675" y="-1620838"/>
                <a:ext cx="234950" cy="234950"/>
              </a:xfrm>
              <a:custGeom>
                <a:avLst/>
                <a:gdLst>
                  <a:gd name="T0" fmla="*/ 22 w 43"/>
                  <a:gd name="T1" fmla="*/ 43 h 43"/>
                  <a:gd name="T2" fmla="*/ 43 w 43"/>
                  <a:gd name="T3" fmla="*/ 21 h 43"/>
                  <a:gd name="T4" fmla="*/ 22 w 43"/>
                  <a:gd name="T5" fmla="*/ 0 h 43"/>
                  <a:gd name="T6" fmla="*/ 0 w 43"/>
                  <a:gd name="T7" fmla="*/ 21 h 43"/>
                  <a:gd name="T8" fmla="*/ 22 w 43"/>
                  <a:gd name="T9" fmla="*/ 43 h 43"/>
                  <a:gd name="T10" fmla="*/ 22 w 43"/>
                  <a:gd name="T11" fmla="*/ 5 h 43"/>
                  <a:gd name="T12" fmla="*/ 39 w 43"/>
                  <a:gd name="T13" fmla="*/ 21 h 43"/>
                  <a:gd name="T14" fmla="*/ 22 w 43"/>
                  <a:gd name="T15" fmla="*/ 38 h 43"/>
                  <a:gd name="T16" fmla="*/ 5 w 43"/>
                  <a:gd name="T17" fmla="*/ 21 h 43"/>
                  <a:gd name="T18" fmla="*/ 22 w 43"/>
                  <a:gd name="T19" fmla="*/ 5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3">
                    <a:moveTo>
                      <a:pt x="22" y="43"/>
                    </a:moveTo>
                    <a:cubicBezTo>
                      <a:pt x="34" y="43"/>
                      <a:pt x="43" y="33"/>
                      <a:pt x="43" y="21"/>
                    </a:cubicBezTo>
                    <a:cubicBezTo>
                      <a:pt x="43" y="10"/>
                      <a:pt x="34" y="0"/>
                      <a:pt x="22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33"/>
                      <a:pt x="10" y="43"/>
                      <a:pt x="22" y="43"/>
                    </a:cubicBezTo>
                    <a:close/>
                    <a:moveTo>
                      <a:pt x="22" y="5"/>
                    </a:moveTo>
                    <a:cubicBezTo>
                      <a:pt x="31" y="5"/>
                      <a:pt x="39" y="12"/>
                      <a:pt x="39" y="21"/>
                    </a:cubicBezTo>
                    <a:cubicBezTo>
                      <a:pt x="39" y="31"/>
                      <a:pt x="31" y="38"/>
                      <a:pt x="22" y="38"/>
                    </a:cubicBezTo>
                    <a:cubicBezTo>
                      <a:pt x="13" y="38"/>
                      <a:pt x="5" y="31"/>
                      <a:pt x="5" y="21"/>
                    </a:cubicBezTo>
                    <a:cubicBezTo>
                      <a:pt x="5" y="12"/>
                      <a:pt x="13" y="5"/>
                      <a:pt x="2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80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Freeform: Shape 67"/>
              <p:cNvSpPr/>
              <p:nvPr/>
            </p:nvSpPr>
            <p:spPr bwMode="auto">
              <a:xfrm>
                <a:off x="2908300" y="-1358900"/>
                <a:ext cx="1228725" cy="974725"/>
              </a:xfrm>
              <a:custGeom>
                <a:avLst/>
                <a:gdLst>
                  <a:gd name="T0" fmla="*/ 205 w 225"/>
                  <a:gd name="T1" fmla="*/ 13 h 178"/>
                  <a:gd name="T2" fmla="*/ 151 w 225"/>
                  <a:gd name="T3" fmla="*/ 13 h 178"/>
                  <a:gd name="T4" fmla="*/ 112 w 225"/>
                  <a:gd name="T5" fmla="*/ 60 h 178"/>
                  <a:gd name="T6" fmla="*/ 74 w 225"/>
                  <a:gd name="T7" fmla="*/ 13 h 178"/>
                  <a:gd name="T8" fmla="*/ 19 w 225"/>
                  <a:gd name="T9" fmla="*/ 13 h 178"/>
                  <a:gd name="T10" fmla="*/ 2 w 225"/>
                  <a:gd name="T11" fmla="*/ 54 h 178"/>
                  <a:gd name="T12" fmla="*/ 26 w 225"/>
                  <a:gd name="T13" fmla="*/ 94 h 178"/>
                  <a:gd name="T14" fmla="*/ 36 w 225"/>
                  <a:gd name="T15" fmla="*/ 178 h 178"/>
                  <a:gd name="T16" fmla="*/ 53 w 225"/>
                  <a:gd name="T17" fmla="*/ 169 h 178"/>
                  <a:gd name="T18" fmla="*/ 74 w 225"/>
                  <a:gd name="T19" fmla="*/ 169 h 178"/>
                  <a:gd name="T20" fmla="*/ 77 w 225"/>
                  <a:gd name="T21" fmla="*/ 60 h 178"/>
                  <a:gd name="T22" fmla="*/ 112 w 225"/>
                  <a:gd name="T23" fmla="*/ 78 h 178"/>
                  <a:gd name="T24" fmla="*/ 147 w 225"/>
                  <a:gd name="T25" fmla="*/ 61 h 178"/>
                  <a:gd name="T26" fmla="*/ 151 w 225"/>
                  <a:gd name="T27" fmla="*/ 169 h 178"/>
                  <a:gd name="T28" fmla="*/ 171 w 225"/>
                  <a:gd name="T29" fmla="*/ 169 h 178"/>
                  <a:gd name="T30" fmla="*/ 189 w 225"/>
                  <a:gd name="T31" fmla="*/ 178 h 178"/>
                  <a:gd name="T32" fmla="*/ 199 w 225"/>
                  <a:gd name="T33" fmla="*/ 169 h 178"/>
                  <a:gd name="T34" fmla="*/ 207 w 225"/>
                  <a:gd name="T35" fmla="*/ 90 h 178"/>
                  <a:gd name="T36" fmla="*/ 81 w 225"/>
                  <a:gd name="T37" fmla="*/ 57 h 178"/>
                  <a:gd name="T38" fmla="*/ 68 w 225"/>
                  <a:gd name="T39" fmla="*/ 24 h 178"/>
                  <a:gd name="T40" fmla="*/ 66 w 225"/>
                  <a:gd name="T41" fmla="*/ 44 h 178"/>
                  <a:gd name="T42" fmla="*/ 69 w 225"/>
                  <a:gd name="T43" fmla="*/ 147 h 178"/>
                  <a:gd name="T44" fmla="*/ 69 w 225"/>
                  <a:gd name="T45" fmla="*/ 169 h 178"/>
                  <a:gd name="T46" fmla="*/ 52 w 225"/>
                  <a:gd name="T47" fmla="*/ 92 h 178"/>
                  <a:gd name="T48" fmla="*/ 41 w 225"/>
                  <a:gd name="T49" fmla="*/ 168 h 178"/>
                  <a:gd name="T50" fmla="*/ 30 w 225"/>
                  <a:gd name="T51" fmla="*/ 169 h 178"/>
                  <a:gd name="T52" fmla="*/ 31 w 225"/>
                  <a:gd name="T53" fmla="*/ 92 h 178"/>
                  <a:gd name="T54" fmla="*/ 31 w 225"/>
                  <a:gd name="T55" fmla="*/ 76 h 178"/>
                  <a:gd name="T56" fmla="*/ 27 w 225"/>
                  <a:gd name="T57" fmla="*/ 35 h 178"/>
                  <a:gd name="T58" fmla="*/ 23 w 225"/>
                  <a:gd name="T59" fmla="*/ 68 h 178"/>
                  <a:gd name="T60" fmla="*/ 27 w 225"/>
                  <a:gd name="T61" fmla="*/ 80 h 178"/>
                  <a:gd name="T62" fmla="*/ 26 w 225"/>
                  <a:gd name="T63" fmla="*/ 89 h 178"/>
                  <a:gd name="T64" fmla="*/ 6 w 225"/>
                  <a:gd name="T65" fmla="*/ 42 h 178"/>
                  <a:gd name="T66" fmla="*/ 48 w 225"/>
                  <a:gd name="T67" fmla="*/ 4 h 178"/>
                  <a:gd name="T68" fmla="*/ 88 w 225"/>
                  <a:gd name="T69" fmla="*/ 47 h 178"/>
                  <a:gd name="T70" fmla="*/ 110 w 225"/>
                  <a:gd name="T71" fmla="*/ 64 h 178"/>
                  <a:gd name="T72" fmla="*/ 114 w 225"/>
                  <a:gd name="T73" fmla="*/ 72 h 178"/>
                  <a:gd name="T74" fmla="*/ 26 w 225"/>
                  <a:gd name="T75" fmla="*/ 43 h 178"/>
                  <a:gd name="T76" fmla="*/ 26 w 225"/>
                  <a:gd name="T77" fmla="*/ 43 h 178"/>
                  <a:gd name="T78" fmla="*/ 198 w 225"/>
                  <a:gd name="T79" fmla="*/ 89 h 178"/>
                  <a:gd name="T80" fmla="*/ 198 w 225"/>
                  <a:gd name="T81" fmla="*/ 80 h 178"/>
                  <a:gd name="T82" fmla="*/ 202 w 225"/>
                  <a:gd name="T83" fmla="*/ 68 h 178"/>
                  <a:gd name="T84" fmla="*/ 198 w 225"/>
                  <a:gd name="T85" fmla="*/ 35 h 178"/>
                  <a:gd name="T86" fmla="*/ 194 w 225"/>
                  <a:gd name="T87" fmla="*/ 76 h 178"/>
                  <a:gd name="T88" fmla="*/ 194 w 225"/>
                  <a:gd name="T89" fmla="*/ 92 h 178"/>
                  <a:gd name="T90" fmla="*/ 195 w 225"/>
                  <a:gd name="T91" fmla="*/ 169 h 178"/>
                  <a:gd name="T92" fmla="*/ 183 w 225"/>
                  <a:gd name="T93" fmla="*/ 168 h 178"/>
                  <a:gd name="T94" fmla="*/ 173 w 225"/>
                  <a:gd name="T95" fmla="*/ 92 h 178"/>
                  <a:gd name="T96" fmla="*/ 155 w 225"/>
                  <a:gd name="T97" fmla="*/ 169 h 178"/>
                  <a:gd name="T98" fmla="*/ 156 w 225"/>
                  <a:gd name="T99" fmla="*/ 147 h 178"/>
                  <a:gd name="T100" fmla="*/ 159 w 225"/>
                  <a:gd name="T101" fmla="*/ 44 h 178"/>
                  <a:gd name="T102" fmla="*/ 157 w 225"/>
                  <a:gd name="T103" fmla="*/ 24 h 178"/>
                  <a:gd name="T104" fmla="*/ 144 w 225"/>
                  <a:gd name="T105" fmla="*/ 57 h 178"/>
                  <a:gd name="T106" fmla="*/ 117 w 225"/>
                  <a:gd name="T107" fmla="*/ 63 h 178"/>
                  <a:gd name="T108" fmla="*/ 137 w 225"/>
                  <a:gd name="T109" fmla="*/ 47 h 178"/>
                  <a:gd name="T110" fmla="*/ 177 w 225"/>
                  <a:gd name="T111" fmla="*/ 4 h 178"/>
                  <a:gd name="T112" fmla="*/ 218 w 225"/>
                  <a:gd name="T113" fmla="*/ 42 h 178"/>
                  <a:gd name="T114" fmla="*/ 203 w 225"/>
                  <a:gd name="T115" fmla="*/ 5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25" h="178">
                    <a:moveTo>
                      <a:pt x="222" y="40"/>
                    </a:moveTo>
                    <a:cubicBezTo>
                      <a:pt x="222" y="40"/>
                      <a:pt x="222" y="40"/>
                      <a:pt x="222" y="40"/>
                    </a:cubicBezTo>
                    <a:cubicBezTo>
                      <a:pt x="205" y="13"/>
                      <a:pt x="205" y="13"/>
                      <a:pt x="205" y="13"/>
                    </a:cubicBezTo>
                    <a:cubicBezTo>
                      <a:pt x="199" y="4"/>
                      <a:pt x="195" y="0"/>
                      <a:pt x="177" y="0"/>
                    </a:cubicBezTo>
                    <a:cubicBezTo>
                      <a:pt x="177" y="0"/>
                      <a:pt x="177" y="0"/>
                      <a:pt x="177" y="0"/>
                    </a:cubicBezTo>
                    <a:cubicBezTo>
                      <a:pt x="158" y="0"/>
                      <a:pt x="154" y="8"/>
                      <a:pt x="151" y="13"/>
                    </a:cubicBezTo>
                    <a:cubicBezTo>
                      <a:pt x="151" y="13"/>
                      <a:pt x="151" y="13"/>
                      <a:pt x="151" y="13"/>
                    </a:cubicBezTo>
                    <a:cubicBezTo>
                      <a:pt x="147" y="20"/>
                      <a:pt x="135" y="41"/>
                      <a:pt x="133" y="44"/>
                    </a:cubicBezTo>
                    <a:cubicBezTo>
                      <a:pt x="131" y="46"/>
                      <a:pt x="119" y="55"/>
                      <a:pt x="112" y="60"/>
                    </a:cubicBezTo>
                    <a:cubicBezTo>
                      <a:pt x="107" y="56"/>
                      <a:pt x="98" y="49"/>
                      <a:pt x="92" y="44"/>
                    </a:cubicBezTo>
                    <a:cubicBezTo>
                      <a:pt x="90" y="41"/>
                      <a:pt x="77" y="20"/>
                      <a:pt x="74" y="13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71" y="8"/>
                      <a:pt x="66" y="0"/>
                      <a:pt x="48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9" y="0"/>
                      <a:pt x="26" y="4"/>
                      <a:pt x="19" y="13"/>
                    </a:cubicBezTo>
                    <a:cubicBezTo>
                      <a:pt x="2" y="40"/>
                      <a:pt x="2" y="40"/>
                      <a:pt x="2" y="40"/>
                    </a:cubicBezTo>
                    <a:cubicBezTo>
                      <a:pt x="2" y="40"/>
                      <a:pt x="2" y="40"/>
                      <a:pt x="2" y="40"/>
                    </a:cubicBezTo>
                    <a:cubicBezTo>
                      <a:pt x="0" y="44"/>
                      <a:pt x="0" y="49"/>
                      <a:pt x="2" y="54"/>
                    </a:cubicBezTo>
                    <a:cubicBezTo>
                      <a:pt x="17" y="90"/>
                      <a:pt x="17" y="90"/>
                      <a:pt x="17" y="90"/>
                    </a:cubicBezTo>
                    <a:cubicBezTo>
                      <a:pt x="19" y="92"/>
                      <a:pt x="21" y="94"/>
                      <a:pt x="25" y="94"/>
                    </a:cubicBezTo>
                    <a:cubicBezTo>
                      <a:pt x="25" y="94"/>
                      <a:pt x="25" y="94"/>
                      <a:pt x="26" y="94"/>
                    </a:cubicBezTo>
                    <a:cubicBezTo>
                      <a:pt x="25" y="153"/>
                      <a:pt x="25" y="167"/>
                      <a:pt x="25" y="169"/>
                    </a:cubicBezTo>
                    <a:cubicBezTo>
                      <a:pt x="25" y="169"/>
                      <a:pt x="25" y="169"/>
                      <a:pt x="25" y="169"/>
                    </a:cubicBezTo>
                    <a:cubicBezTo>
                      <a:pt x="26" y="174"/>
                      <a:pt x="30" y="178"/>
                      <a:pt x="36" y="178"/>
                    </a:cubicBezTo>
                    <a:cubicBezTo>
                      <a:pt x="41" y="177"/>
                      <a:pt x="46" y="173"/>
                      <a:pt x="46" y="169"/>
                    </a:cubicBezTo>
                    <a:cubicBezTo>
                      <a:pt x="50" y="122"/>
                      <a:pt x="50" y="122"/>
                      <a:pt x="50" y="122"/>
                    </a:cubicBezTo>
                    <a:cubicBezTo>
                      <a:pt x="53" y="169"/>
                      <a:pt x="53" y="169"/>
                      <a:pt x="53" y="169"/>
                    </a:cubicBezTo>
                    <a:cubicBezTo>
                      <a:pt x="54" y="173"/>
                      <a:pt x="58" y="177"/>
                      <a:pt x="63" y="178"/>
                    </a:cubicBezTo>
                    <a:cubicBezTo>
                      <a:pt x="64" y="178"/>
                      <a:pt x="64" y="178"/>
                      <a:pt x="64" y="178"/>
                    </a:cubicBezTo>
                    <a:cubicBezTo>
                      <a:pt x="69" y="178"/>
                      <a:pt x="73" y="174"/>
                      <a:pt x="74" y="169"/>
                    </a:cubicBezTo>
                    <a:cubicBezTo>
                      <a:pt x="74" y="169"/>
                      <a:pt x="74" y="169"/>
                      <a:pt x="74" y="169"/>
                    </a:cubicBezTo>
                    <a:cubicBezTo>
                      <a:pt x="74" y="166"/>
                      <a:pt x="72" y="100"/>
                      <a:pt x="71" y="51"/>
                    </a:cubicBezTo>
                    <a:cubicBezTo>
                      <a:pt x="77" y="60"/>
                      <a:pt x="77" y="60"/>
                      <a:pt x="77" y="60"/>
                    </a:cubicBezTo>
                    <a:cubicBezTo>
                      <a:pt x="77" y="60"/>
                      <a:pt x="78" y="61"/>
                      <a:pt x="78" y="61"/>
                    </a:cubicBezTo>
                    <a:cubicBezTo>
                      <a:pt x="107" y="77"/>
                      <a:pt x="107" y="77"/>
                      <a:pt x="107" y="77"/>
                    </a:cubicBezTo>
                    <a:cubicBezTo>
                      <a:pt x="108" y="78"/>
                      <a:pt x="110" y="78"/>
                      <a:pt x="112" y="78"/>
                    </a:cubicBezTo>
                    <a:cubicBezTo>
                      <a:pt x="113" y="78"/>
                      <a:pt x="113" y="78"/>
                      <a:pt x="114" y="78"/>
                    </a:cubicBezTo>
                    <a:cubicBezTo>
                      <a:pt x="115" y="78"/>
                      <a:pt x="117" y="78"/>
                      <a:pt x="118" y="77"/>
                    </a:cubicBezTo>
                    <a:cubicBezTo>
                      <a:pt x="147" y="61"/>
                      <a:pt x="147" y="61"/>
                      <a:pt x="147" y="61"/>
                    </a:cubicBezTo>
                    <a:cubicBezTo>
                      <a:pt x="147" y="61"/>
                      <a:pt x="147" y="60"/>
                      <a:pt x="147" y="60"/>
                    </a:cubicBezTo>
                    <a:cubicBezTo>
                      <a:pt x="154" y="51"/>
                      <a:pt x="154" y="51"/>
                      <a:pt x="154" y="51"/>
                    </a:cubicBezTo>
                    <a:cubicBezTo>
                      <a:pt x="152" y="100"/>
                      <a:pt x="151" y="166"/>
                      <a:pt x="151" y="169"/>
                    </a:cubicBezTo>
                    <a:cubicBezTo>
                      <a:pt x="151" y="169"/>
                      <a:pt x="151" y="169"/>
                      <a:pt x="151" y="169"/>
                    </a:cubicBezTo>
                    <a:cubicBezTo>
                      <a:pt x="151" y="174"/>
                      <a:pt x="156" y="178"/>
                      <a:pt x="161" y="178"/>
                    </a:cubicBezTo>
                    <a:cubicBezTo>
                      <a:pt x="167" y="177"/>
                      <a:pt x="171" y="173"/>
                      <a:pt x="171" y="169"/>
                    </a:cubicBezTo>
                    <a:cubicBezTo>
                      <a:pt x="175" y="122"/>
                      <a:pt x="175" y="122"/>
                      <a:pt x="175" y="122"/>
                    </a:cubicBezTo>
                    <a:cubicBezTo>
                      <a:pt x="179" y="169"/>
                      <a:pt x="179" y="169"/>
                      <a:pt x="179" y="169"/>
                    </a:cubicBezTo>
                    <a:cubicBezTo>
                      <a:pt x="179" y="173"/>
                      <a:pt x="183" y="177"/>
                      <a:pt x="189" y="178"/>
                    </a:cubicBezTo>
                    <a:cubicBezTo>
                      <a:pt x="189" y="178"/>
                      <a:pt x="189" y="178"/>
                      <a:pt x="189" y="178"/>
                    </a:cubicBezTo>
                    <a:cubicBezTo>
                      <a:pt x="194" y="178"/>
                      <a:pt x="199" y="174"/>
                      <a:pt x="199" y="169"/>
                    </a:cubicBezTo>
                    <a:cubicBezTo>
                      <a:pt x="199" y="169"/>
                      <a:pt x="199" y="169"/>
                      <a:pt x="199" y="169"/>
                    </a:cubicBezTo>
                    <a:cubicBezTo>
                      <a:pt x="199" y="167"/>
                      <a:pt x="199" y="153"/>
                      <a:pt x="199" y="94"/>
                    </a:cubicBezTo>
                    <a:cubicBezTo>
                      <a:pt x="199" y="94"/>
                      <a:pt x="200" y="94"/>
                      <a:pt x="200" y="94"/>
                    </a:cubicBezTo>
                    <a:cubicBezTo>
                      <a:pt x="203" y="94"/>
                      <a:pt x="206" y="92"/>
                      <a:pt x="207" y="90"/>
                    </a:cubicBezTo>
                    <a:cubicBezTo>
                      <a:pt x="223" y="54"/>
                      <a:pt x="223" y="54"/>
                      <a:pt x="223" y="54"/>
                    </a:cubicBezTo>
                    <a:cubicBezTo>
                      <a:pt x="225" y="49"/>
                      <a:pt x="225" y="44"/>
                      <a:pt x="222" y="40"/>
                    </a:cubicBezTo>
                    <a:close/>
                    <a:moveTo>
                      <a:pt x="81" y="57"/>
                    </a:moveTo>
                    <a:cubicBezTo>
                      <a:pt x="71" y="43"/>
                      <a:pt x="71" y="43"/>
                      <a:pt x="71" y="43"/>
                    </a:cubicBezTo>
                    <a:cubicBezTo>
                      <a:pt x="71" y="37"/>
                      <a:pt x="70" y="32"/>
                      <a:pt x="70" y="27"/>
                    </a:cubicBezTo>
                    <a:cubicBezTo>
                      <a:pt x="70" y="25"/>
                      <a:pt x="69" y="24"/>
                      <a:pt x="68" y="24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67" y="24"/>
                      <a:pt x="66" y="25"/>
                      <a:pt x="66" y="27"/>
                    </a:cubicBezTo>
                    <a:cubicBezTo>
                      <a:pt x="66" y="27"/>
                      <a:pt x="66" y="33"/>
                      <a:pt x="66" y="44"/>
                    </a:cubicBezTo>
                    <a:cubicBezTo>
                      <a:pt x="66" y="44"/>
                      <a:pt x="66" y="44"/>
                      <a:pt x="66" y="44"/>
                    </a:cubicBezTo>
                    <a:cubicBezTo>
                      <a:pt x="66" y="58"/>
                      <a:pt x="67" y="78"/>
                      <a:pt x="67" y="98"/>
                    </a:cubicBezTo>
                    <a:cubicBezTo>
                      <a:pt x="68" y="116"/>
                      <a:pt x="68" y="133"/>
                      <a:pt x="69" y="147"/>
                    </a:cubicBezTo>
                    <a:cubicBezTo>
                      <a:pt x="69" y="153"/>
                      <a:pt x="69" y="159"/>
                      <a:pt x="69" y="163"/>
                    </a:cubicBezTo>
                    <a:cubicBezTo>
                      <a:pt x="69" y="166"/>
                      <a:pt x="69" y="167"/>
                      <a:pt x="69" y="169"/>
                    </a:cubicBezTo>
                    <a:cubicBezTo>
                      <a:pt x="69" y="169"/>
                      <a:pt x="69" y="169"/>
                      <a:pt x="69" y="169"/>
                    </a:cubicBezTo>
                    <a:cubicBezTo>
                      <a:pt x="69" y="171"/>
                      <a:pt x="67" y="173"/>
                      <a:pt x="64" y="173"/>
                    </a:cubicBezTo>
                    <a:cubicBezTo>
                      <a:pt x="61" y="173"/>
                      <a:pt x="58" y="171"/>
                      <a:pt x="58" y="168"/>
                    </a:cubicBezTo>
                    <a:cubicBezTo>
                      <a:pt x="52" y="92"/>
                      <a:pt x="52" y="92"/>
                      <a:pt x="52" y="92"/>
                    </a:cubicBezTo>
                    <a:cubicBezTo>
                      <a:pt x="52" y="91"/>
                      <a:pt x="51" y="90"/>
                      <a:pt x="50" y="90"/>
                    </a:cubicBezTo>
                    <a:cubicBezTo>
                      <a:pt x="48" y="90"/>
                      <a:pt x="47" y="91"/>
                      <a:pt x="47" y="92"/>
                    </a:cubicBezTo>
                    <a:cubicBezTo>
                      <a:pt x="41" y="168"/>
                      <a:pt x="41" y="168"/>
                      <a:pt x="41" y="168"/>
                    </a:cubicBezTo>
                    <a:cubicBezTo>
                      <a:pt x="41" y="171"/>
                      <a:pt x="39" y="173"/>
                      <a:pt x="36" y="173"/>
                    </a:cubicBezTo>
                    <a:cubicBezTo>
                      <a:pt x="33" y="173"/>
                      <a:pt x="30" y="171"/>
                      <a:pt x="30" y="169"/>
                    </a:cubicBezTo>
                    <a:cubicBezTo>
                      <a:pt x="30" y="169"/>
                      <a:pt x="30" y="169"/>
                      <a:pt x="30" y="169"/>
                    </a:cubicBezTo>
                    <a:cubicBezTo>
                      <a:pt x="30" y="167"/>
                      <a:pt x="30" y="165"/>
                      <a:pt x="30" y="162"/>
                    </a:cubicBezTo>
                    <a:cubicBezTo>
                      <a:pt x="30" y="157"/>
                      <a:pt x="30" y="151"/>
                      <a:pt x="30" y="144"/>
                    </a:cubicBezTo>
                    <a:cubicBezTo>
                      <a:pt x="30" y="129"/>
                      <a:pt x="30" y="110"/>
                      <a:pt x="31" y="92"/>
                    </a:cubicBezTo>
                    <a:cubicBezTo>
                      <a:pt x="33" y="90"/>
                      <a:pt x="34" y="87"/>
                      <a:pt x="33" y="84"/>
                    </a:cubicBezTo>
                    <a:cubicBezTo>
                      <a:pt x="33" y="84"/>
                      <a:pt x="33" y="84"/>
                      <a:pt x="33" y="83"/>
                    </a:cubicBezTo>
                    <a:cubicBezTo>
                      <a:pt x="33" y="83"/>
                      <a:pt x="32" y="80"/>
                      <a:pt x="31" y="76"/>
                    </a:cubicBezTo>
                    <a:cubicBezTo>
                      <a:pt x="31" y="50"/>
                      <a:pt x="31" y="36"/>
                      <a:pt x="31" y="36"/>
                    </a:cubicBezTo>
                    <a:cubicBezTo>
                      <a:pt x="31" y="35"/>
                      <a:pt x="30" y="34"/>
                      <a:pt x="29" y="34"/>
                    </a:cubicBezTo>
                    <a:cubicBezTo>
                      <a:pt x="28" y="34"/>
                      <a:pt x="27" y="34"/>
                      <a:pt x="27" y="35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7" y="48"/>
                      <a:pt x="17" y="49"/>
                      <a:pt x="17" y="50"/>
                    </a:cubicBezTo>
                    <a:cubicBezTo>
                      <a:pt x="17" y="50"/>
                      <a:pt x="20" y="59"/>
                      <a:pt x="23" y="68"/>
                    </a:cubicBezTo>
                    <a:cubicBezTo>
                      <a:pt x="24" y="71"/>
                      <a:pt x="25" y="74"/>
                      <a:pt x="26" y="77"/>
                    </a:cubicBezTo>
                    <a:cubicBezTo>
                      <a:pt x="26" y="77"/>
                      <a:pt x="26" y="77"/>
                      <a:pt x="26" y="77"/>
                    </a:cubicBezTo>
                    <a:cubicBezTo>
                      <a:pt x="26" y="78"/>
                      <a:pt x="27" y="79"/>
                      <a:pt x="27" y="80"/>
                    </a:cubicBezTo>
                    <a:cubicBezTo>
                      <a:pt x="28" y="82"/>
                      <a:pt x="28" y="84"/>
                      <a:pt x="29" y="85"/>
                    </a:cubicBezTo>
                    <a:cubicBezTo>
                      <a:pt x="29" y="85"/>
                      <a:pt x="29" y="85"/>
                      <a:pt x="29" y="85"/>
                    </a:cubicBezTo>
                    <a:cubicBezTo>
                      <a:pt x="29" y="87"/>
                      <a:pt x="28" y="88"/>
                      <a:pt x="26" y="89"/>
                    </a:cubicBezTo>
                    <a:cubicBezTo>
                      <a:pt x="24" y="90"/>
                      <a:pt x="22" y="89"/>
                      <a:pt x="21" y="88"/>
                    </a:cubicBezTo>
                    <a:cubicBezTo>
                      <a:pt x="6" y="52"/>
                      <a:pt x="6" y="52"/>
                      <a:pt x="6" y="52"/>
                    </a:cubicBezTo>
                    <a:cubicBezTo>
                      <a:pt x="5" y="49"/>
                      <a:pt x="5" y="45"/>
                      <a:pt x="6" y="42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9" y="8"/>
                      <a:pt x="31" y="4"/>
                      <a:pt x="48" y="4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64" y="4"/>
                      <a:pt x="67" y="11"/>
                      <a:pt x="69" y="15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74" y="22"/>
                      <a:pt x="88" y="47"/>
                      <a:pt x="88" y="47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88" y="47"/>
                      <a:pt x="95" y="52"/>
                      <a:pt x="101" y="57"/>
                    </a:cubicBezTo>
                    <a:cubicBezTo>
                      <a:pt x="104" y="60"/>
                      <a:pt x="108" y="62"/>
                      <a:pt x="110" y="64"/>
                    </a:cubicBezTo>
                    <a:cubicBezTo>
                      <a:pt x="112" y="65"/>
                      <a:pt x="113" y="66"/>
                      <a:pt x="114" y="67"/>
                    </a:cubicBezTo>
                    <a:cubicBezTo>
                      <a:pt x="114" y="67"/>
                      <a:pt x="114" y="67"/>
                      <a:pt x="114" y="67"/>
                    </a:cubicBezTo>
                    <a:cubicBezTo>
                      <a:pt x="115" y="68"/>
                      <a:pt x="115" y="70"/>
                      <a:pt x="114" y="72"/>
                    </a:cubicBezTo>
                    <a:cubicBezTo>
                      <a:pt x="113" y="73"/>
                      <a:pt x="111" y="74"/>
                      <a:pt x="109" y="73"/>
                    </a:cubicBezTo>
                    <a:lnTo>
                      <a:pt x="81" y="57"/>
                    </a:lnTo>
                    <a:close/>
                    <a:moveTo>
                      <a:pt x="26" y="43"/>
                    </a:moveTo>
                    <a:cubicBezTo>
                      <a:pt x="26" y="48"/>
                      <a:pt x="26" y="54"/>
                      <a:pt x="26" y="63"/>
                    </a:cubicBezTo>
                    <a:cubicBezTo>
                      <a:pt x="25" y="58"/>
                      <a:pt x="23" y="54"/>
                      <a:pt x="22" y="50"/>
                    </a:cubicBezTo>
                    <a:lnTo>
                      <a:pt x="26" y="43"/>
                    </a:lnTo>
                    <a:close/>
                    <a:moveTo>
                      <a:pt x="219" y="52"/>
                    </a:moveTo>
                    <a:cubicBezTo>
                      <a:pt x="203" y="88"/>
                      <a:pt x="203" y="88"/>
                      <a:pt x="203" y="88"/>
                    </a:cubicBezTo>
                    <a:cubicBezTo>
                      <a:pt x="202" y="89"/>
                      <a:pt x="200" y="90"/>
                      <a:pt x="198" y="89"/>
                    </a:cubicBezTo>
                    <a:cubicBezTo>
                      <a:pt x="196" y="88"/>
                      <a:pt x="195" y="87"/>
                      <a:pt x="196" y="85"/>
                    </a:cubicBezTo>
                    <a:cubicBezTo>
                      <a:pt x="196" y="85"/>
                      <a:pt x="196" y="85"/>
                      <a:pt x="196" y="85"/>
                    </a:cubicBezTo>
                    <a:cubicBezTo>
                      <a:pt x="196" y="84"/>
                      <a:pt x="197" y="82"/>
                      <a:pt x="198" y="80"/>
                    </a:cubicBezTo>
                    <a:cubicBezTo>
                      <a:pt x="198" y="79"/>
                      <a:pt x="198" y="78"/>
                      <a:pt x="198" y="77"/>
                    </a:cubicBezTo>
                    <a:cubicBezTo>
                      <a:pt x="198" y="77"/>
                      <a:pt x="198" y="77"/>
                      <a:pt x="198" y="77"/>
                    </a:cubicBezTo>
                    <a:cubicBezTo>
                      <a:pt x="199" y="74"/>
                      <a:pt x="201" y="71"/>
                      <a:pt x="202" y="68"/>
                    </a:cubicBezTo>
                    <a:cubicBezTo>
                      <a:pt x="205" y="59"/>
                      <a:pt x="208" y="50"/>
                      <a:pt x="208" y="50"/>
                    </a:cubicBezTo>
                    <a:cubicBezTo>
                      <a:pt x="208" y="49"/>
                      <a:pt x="208" y="48"/>
                      <a:pt x="207" y="48"/>
                    </a:cubicBezTo>
                    <a:cubicBezTo>
                      <a:pt x="198" y="35"/>
                      <a:pt x="198" y="35"/>
                      <a:pt x="198" y="35"/>
                    </a:cubicBezTo>
                    <a:cubicBezTo>
                      <a:pt x="197" y="34"/>
                      <a:pt x="196" y="34"/>
                      <a:pt x="195" y="34"/>
                    </a:cubicBezTo>
                    <a:cubicBezTo>
                      <a:pt x="194" y="34"/>
                      <a:pt x="194" y="35"/>
                      <a:pt x="194" y="36"/>
                    </a:cubicBezTo>
                    <a:cubicBezTo>
                      <a:pt x="194" y="36"/>
                      <a:pt x="194" y="50"/>
                      <a:pt x="194" y="76"/>
                    </a:cubicBezTo>
                    <a:cubicBezTo>
                      <a:pt x="193" y="80"/>
                      <a:pt x="192" y="83"/>
                      <a:pt x="191" y="83"/>
                    </a:cubicBezTo>
                    <a:cubicBezTo>
                      <a:pt x="191" y="84"/>
                      <a:pt x="191" y="84"/>
                      <a:pt x="191" y="84"/>
                    </a:cubicBezTo>
                    <a:cubicBezTo>
                      <a:pt x="190" y="87"/>
                      <a:pt x="192" y="90"/>
                      <a:pt x="194" y="92"/>
                    </a:cubicBezTo>
                    <a:cubicBezTo>
                      <a:pt x="194" y="110"/>
                      <a:pt x="194" y="129"/>
                      <a:pt x="194" y="144"/>
                    </a:cubicBezTo>
                    <a:cubicBezTo>
                      <a:pt x="194" y="151"/>
                      <a:pt x="195" y="157"/>
                      <a:pt x="195" y="162"/>
                    </a:cubicBezTo>
                    <a:cubicBezTo>
                      <a:pt x="195" y="165"/>
                      <a:pt x="195" y="167"/>
                      <a:pt x="195" y="169"/>
                    </a:cubicBezTo>
                    <a:cubicBezTo>
                      <a:pt x="195" y="169"/>
                      <a:pt x="195" y="169"/>
                      <a:pt x="195" y="169"/>
                    </a:cubicBezTo>
                    <a:cubicBezTo>
                      <a:pt x="194" y="171"/>
                      <a:pt x="192" y="173"/>
                      <a:pt x="189" y="173"/>
                    </a:cubicBezTo>
                    <a:cubicBezTo>
                      <a:pt x="186" y="173"/>
                      <a:pt x="183" y="171"/>
                      <a:pt x="183" y="168"/>
                    </a:cubicBezTo>
                    <a:cubicBezTo>
                      <a:pt x="177" y="92"/>
                      <a:pt x="177" y="92"/>
                      <a:pt x="177" y="92"/>
                    </a:cubicBezTo>
                    <a:cubicBezTo>
                      <a:pt x="177" y="91"/>
                      <a:pt x="176" y="90"/>
                      <a:pt x="175" y="90"/>
                    </a:cubicBezTo>
                    <a:cubicBezTo>
                      <a:pt x="174" y="90"/>
                      <a:pt x="173" y="91"/>
                      <a:pt x="173" y="92"/>
                    </a:cubicBezTo>
                    <a:cubicBezTo>
                      <a:pt x="167" y="168"/>
                      <a:pt x="167" y="168"/>
                      <a:pt x="167" y="168"/>
                    </a:cubicBezTo>
                    <a:cubicBezTo>
                      <a:pt x="166" y="171"/>
                      <a:pt x="164" y="173"/>
                      <a:pt x="161" y="173"/>
                    </a:cubicBezTo>
                    <a:cubicBezTo>
                      <a:pt x="158" y="173"/>
                      <a:pt x="155" y="171"/>
                      <a:pt x="155" y="169"/>
                    </a:cubicBezTo>
                    <a:cubicBezTo>
                      <a:pt x="155" y="169"/>
                      <a:pt x="155" y="169"/>
                      <a:pt x="155" y="169"/>
                    </a:cubicBezTo>
                    <a:cubicBezTo>
                      <a:pt x="155" y="167"/>
                      <a:pt x="155" y="166"/>
                      <a:pt x="155" y="163"/>
                    </a:cubicBezTo>
                    <a:cubicBezTo>
                      <a:pt x="156" y="159"/>
                      <a:pt x="156" y="153"/>
                      <a:pt x="156" y="147"/>
                    </a:cubicBezTo>
                    <a:cubicBezTo>
                      <a:pt x="156" y="133"/>
                      <a:pt x="157" y="116"/>
                      <a:pt x="157" y="98"/>
                    </a:cubicBezTo>
                    <a:cubicBezTo>
                      <a:pt x="158" y="78"/>
                      <a:pt x="158" y="58"/>
                      <a:pt x="159" y="44"/>
                    </a:cubicBezTo>
                    <a:cubicBezTo>
                      <a:pt x="159" y="44"/>
                      <a:pt x="159" y="44"/>
                      <a:pt x="159" y="44"/>
                    </a:cubicBezTo>
                    <a:cubicBezTo>
                      <a:pt x="159" y="33"/>
                      <a:pt x="159" y="27"/>
                      <a:pt x="159" y="27"/>
                    </a:cubicBezTo>
                    <a:cubicBezTo>
                      <a:pt x="159" y="25"/>
                      <a:pt x="158" y="24"/>
                      <a:pt x="157" y="24"/>
                    </a:cubicBezTo>
                    <a:cubicBezTo>
                      <a:pt x="157" y="24"/>
                      <a:pt x="157" y="24"/>
                      <a:pt x="157" y="24"/>
                    </a:cubicBezTo>
                    <a:cubicBezTo>
                      <a:pt x="155" y="24"/>
                      <a:pt x="154" y="25"/>
                      <a:pt x="154" y="27"/>
                    </a:cubicBezTo>
                    <a:cubicBezTo>
                      <a:pt x="154" y="32"/>
                      <a:pt x="154" y="37"/>
                      <a:pt x="154" y="43"/>
                    </a:cubicBezTo>
                    <a:cubicBezTo>
                      <a:pt x="144" y="57"/>
                      <a:pt x="144" y="57"/>
                      <a:pt x="144" y="57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20" y="68"/>
                      <a:pt x="119" y="65"/>
                      <a:pt x="117" y="63"/>
                    </a:cubicBezTo>
                    <a:cubicBezTo>
                      <a:pt x="117" y="63"/>
                      <a:pt x="117" y="63"/>
                      <a:pt x="117" y="63"/>
                    </a:cubicBezTo>
                    <a:cubicBezTo>
                      <a:pt x="117" y="63"/>
                      <a:pt x="116" y="63"/>
                      <a:pt x="116" y="63"/>
                    </a:cubicBezTo>
                    <a:cubicBezTo>
                      <a:pt x="124" y="57"/>
                      <a:pt x="136" y="47"/>
                      <a:pt x="136" y="47"/>
                    </a:cubicBezTo>
                    <a:cubicBezTo>
                      <a:pt x="136" y="47"/>
                      <a:pt x="137" y="47"/>
                      <a:pt x="137" y="47"/>
                    </a:cubicBezTo>
                    <a:cubicBezTo>
                      <a:pt x="137" y="47"/>
                      <a:pt x="151" y="22"/>
                      <a:pt x="155" y="15"/>
                    </a:cubicBezTo>
                    <a:cubicBezTo>
                      <a:pt x="155" y="15"/>
                      <a:pt x="155" y="15"/>
                      <a:pt x="155" y="15"/>
                    </a:cubicBezTo>
                    <a:cubicBezTo>
                      <a:pt x="157" y="11"/>
                      <a:pt x="161" y="4"/>
                      <a:pt x="177" y="4"/>
                    </a:cubicBezTo>
                    <a:cubicBezTo>
                      <a:pt x="177" y="4"/>
                      <a:pt x="177" y="4"/>
                      <a:pt x="177" y="4"/>
                    </a:cubicBezTo>
                    <a:cubicBezTo>
                      <a:pt x="194" y="4"/>
                      <a:pt x="196" y="8"/>
                      <a:pt x="201" y="16"/>
                    </a:cubicBezTo>
                    <a:cubicBezTo>
                      <a:pt x="218" y="42"/>
                      <a:pt x="218" y="42"/>
                      <a:pt x="218" y="42"/>
                    </a:cubicBezTo>
                    <a:cubicBezTo>
                      <a:pt x="220" y="45"/>
                      <a:pt x="220" y="49"/>
                      <a:pt x="219" y="52"/>
                    </a:cubicBezTo>
                    <a:close/>
                    <a:moveTo>
                      <a:pt x="198" y="43"/>
                    </a:moveTo>
                    <a:cubicBezTo>
                      <a:pt x="203" y="50"/>
                      <a:pt x="203" y="50"/>
                      <a:pt x="203" y="50"/>
                    </a:cubicBezTo>
                    <a:cubicBezTo>
                      <a:pt x="202" y="54"/>
                      <a:pt x="200" y="58"/>
                      <a:pt x="198" y="63"/>
                    </a:cubicBezTo>
                    <a:cubicBezTo>
                      <a:pt x="198" y="54"/>
                      <a:pt x="198" y="48"/>
                      <a:pt x="198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80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1" name="Group 70"/>
          <p:cNvGrpSpPr>
            <a:grpSpLocks noChangeAspect="1"/>
          </p:cNvGrpSpPr>
          <p:nvPr/>
        </p:nvGrpSpPr>
        <p:grpSpPr bwMode="auto">
          <a:xfrm>
            <a:off x="2884298" y="4774602"/>
            <a:ext cx="901700" cy="901700"/>
            <a:chOff x="1544" y="1525"/>
            <a:chExt cx="426" cy="426"/>
          </a:xfrm>
        </p:grpSpPr>
        <p:sp>
          <p:nvSpPr>
            <p:cNvPr id="62" name="Oval 71"/>
            <p:cNvSpPr/>
            <p:nvPr/>
          </p:nvSpPr>
          <p:spPr bwMode="auto">
            <a:xfrm>
              <a:off x="1544" y="1525"/>
              <a:ext cx="426" cy="426"/>
            </a:xfrm>
            <a:prstGeom prst="ellipse">
              <a:avLst/>
            </a:prstGeom>
            <a:solidFill>
              <a:srgbClr val="37AF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80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Freeform: Shape 72"/>
            <p:cNvSpPr/>
            <p:nvPr/>
          </p:nvSpPr>
          <p:spPr bwMode="auto">
            <a:xfrm>
              <a:off x="1672" y="1606"/>
              <a:ext cx="60" cy="264"/>
            </a:xfrm>
            <a:custGeom>
              <a:avLst/>
              <a:gdLst>
                <a:gd name="T0" fmla="*/ 50 w 50"/>
                <a:gd name="T1" fmla="*/ 173 h 220"/>
                <a:gd name="T2" fmla="*/ 36 w 50"/>
                <a:gd name="T3" fmla="*/ 0 h 220"/>
                <a:gd name="T4" fmla="*/ 0 w 50"/>
                <a:gd name="T5" fmla="*/ 14 h 220"/>
                <a:gd name="T6" fmla="*/ 0 w 50"/>
                <a:gd name="T7" fmla="*/ 173 h 220"/>
                <a:gd name="T8" fmla="*/ 0 w 50"/>
                <a:gd name="T9" fmla="*/ 173 h 220"/>
                <a:gd name="T10" fmla="*/ 0 w 50"/>
                <a:gd name="T11" fmla="*/ 174 h 220"/>
                <a:gd name="T12" fmla="*/ 0 w 50"/>
                <a:gd name="T13" fmla="*/ 174 h 220"/>
                <a:gd name="T14" fmla="*/ 25 w 50"/>
                <a:gd name="T15" fmla="*/ 220 h 220"/>
                <a:gd name="T16" fmla="*/ 50 w 50"/>
                <a:gd name="T17" fmla="*/ 174 h 220"/>
                <a:gd name="T18" fmla="*/ 50 w 50"/>
                <a:gd name="T19" fmla="*/ 174 h 220"/>
                <a:gd name="T20" fmla="*/ 50 w 50"/>
                <a:gd name="T21" fmla="*/ 174 h 220"/>
                <a:gd name="T22" fmla="*/ 31 w 50"/>
                <a:gd name="T23" fmla="*/ 201 h 220"/>
                <a:gd name="T24" fmla="*/ 7 w 50"/>
                <a:gd name="T25" fmla="*/ 177 h 220"/>
                <a:gd name="T26" fmla="*/ 16 w 50"/>
                <a:gd name="T27" fmla="*/ 177 h 220"/>
                <a:gd name="T28" fmla="*/ 18 w 50"/>
                <a:gd name="T29" fmla="*/ 177 h 220"/>
                <a:gd name="T30" fmla="*/ 44 w 50"/>
                <a:gd name="T31" fmla="*/ 175 h 220"/>
                <a:gd name="T32" fmla="*/ 45 w 50"/>
                <a:gd name="T33" fmla="*/ 53 h 220"/>
                <a:gd name="T34" fmla="*/ 4 w 50"/>
                <a:gd name="T35" fmla="*/ 34 h 220"/>
                <a:gd name="T36" fmla="*/ 45 w 50"/>
                <a:gd name="T37" fmla="*/ 53 h 220"/>
                <a:gd name="T38" fmla="*/ 19 w 50"/>
                <a:gd name="T39" fmla="*/ 172 h 220"/>
                <a:gd name="T40" fmla="*/ 31 w 50"/>
                <a:gd name="T41" fmla="*/ 58 h 220"/>
                <a:gd name="T42" fmla="*/ 23 w 50"/>
                <a:gd name="T43" fmla="*/ 171 h 220"/>
                <a:gd name="T44" fmla="*/ 4 w 50"/>
                <a:gd name="T45" fmla="*/ 58 h 220"/>
                <a:gd name="T46" fmla="*/ 14 w 50"/>
                <a:gd name="T47" fmla="*/ 173 h 220"/>
                <a:gd name="T48" fmla="*/ 36 w 50"/>
                <a:gd name="T49" fmla="*/ 169 h 220"/>
                <a:gd name="T50" fmla="*/ 45 w 50"/>
                <a:gd name="T51" fmla="*/ 58 h 220"/>
                <a:gd name="T52" fmla="*/ 36 w 50"/>
                <a:gd name="T53" fmla="*/ 169 h 220"/>
                <a:gd name="T54" fmla="*/ 36 w 50"/>
                <a:gd name="T55" fmla="*/ 5 h 220"/>
                <a:gd name="T56" fmla="*/ 45 w 50"/>
                <a:gd name="T57" fmla="*/ 29 h 220"/>
                <a:gd name="T58" fmla="*/ 4 w 50"/>
                <a:gd name="T59" fmla="*/ 14 h 220"/>
                <a:gd name="T60" fmla="*/ 22 w 50"/>
                <a:gd name="T61" fmla="*/ 206 h 220"/>
                <a:gd name="T62" fmla="*/ 25 w 50"/>
                <a:gd name="T63" fmla="*/ 21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" h="220">
                  <a:moveTo>
                    <a:pt x="50" y="173"/>
                  </a:moveTo>
                  <a:cubicBezTo>
                    <a:pt x="50" y="173"/>
                    <a:pt x="50" y="173"/>
                    <a:pt x="50" y="173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6"/>
                    <a:pt x="44" y="0"/>
                    <a:pt x="3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23" y="218"/>
                    <a:pt x="23" y="218"/>
                    <a:pt x="23" y="218"/>
                  </a:cubicBezTo>
                  <a:cubicBezTo>
                    <a:pt x="23" y="219"/>
                    <a:pt x="24" y="220"/>
                    <a:pt x="25" y="220"/>
                  </a:cubicBezTo>
                  <a:cubicBezTo>
                    <a:pt x="26" y="220"/>
                    <a:pt x="27" y="219"/>
                    <a:pt x="27" y="218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4"/>
                    <a:pt x="50" y="174"/>
                    <a:pt x="50" y="173"/>
                  </a:cubicBezTo>
                  <a:close/>
                  <a:moveTo>
                    <a:pt x="31" y="201"/>
                  </a:moveTo>
                  <a:cubicBezTo>
                    <a:pt x="19" y="201"/>
                    <a:pt x="19" y="201"/>
                    <a:pt x="19" y="201"/>
                  </a:cubicBezTo>
                  <a:cubicBezTo>
                    <a:pt x="7" y="177"/>
                    <a:pt x="7" y="177"/>
                    <a:pt x="7" y="177"/>
                  </a:cubicBezTo>
                  <a:cubicBezTo>
                    <a:pt x="8" y="177"/>
                    <a:pt x="9" y="177"/>
                    <a:pt x="11" y="177"/>
                  </a:cubicBezTo>
                  <a:cubicBezTo>
                    <a:pt x="13" y="177"/>
                    <a:pt x="14" y="177"/>
                    <a:pt x="16" y="177"/>
                  </a:cubicBezTo>
                  <a:cubicBezTo>
                    <a:pt x="16" y="177"/>
                    <a:pt x="16" y="177"/>
                    <a:pt x="17" y="177"/>
                  </a:cubicBezTo>
                  <a:cubicBezTo>
                    <a:pt x="17" y="177"/>
                    <a:pt x="17" y="177"/>
                    <a:pt x="18" y="177"/>
                  </a:cubicBezTo>
                  <a:cubicBezTo>
                    <a:pt x="20" y="176"/>
                    <a:pt x="22" y="176"/>
                    <a:pt x="24" y="176"/>
                  </a:cubicBezTo>
                  <a:cubicBezTo>
                    <a:pt x="31" y="174"/>
                    <a:pt x="38" y="173"/>
                    <a:pt x="44" y="175"/>
                  </a:cubicBezTo>
                  <a:lnTo>
                    <a:pt x="31" y="201"/>
                  </a:lnTo>
                  <a:close/>
                  <a:moveTo>
                    <a:pt x="45" y="53"/>
                  </a:moveTo>
                  <a:cubicBezTo>
                    <a:pt x="4" y="53"/>
                    <a:pt x="4" y="53"/>
                    <a:pt x="4" y="53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5" y="34"/>
                    <a:pt x="45" y="34"/>
                    <a:pt x="45" y="34"/>
                  </a:cubicBezTo>
                  <a:lnTo>
                    <a:pt x="45" y="53"/>
                  </a:lnTo>
                  <a:close/>
                  <a:moveTo>
                    <a:pt x="23" y="171"/>
                  </a:moveTo>
                  <a:cubicBezTo>
                    <a:pt x="22" y="171"/>
                    <a:pt x="20" y="172"/>
                    <a:pt x="19" y="172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28" y="170"/>
                    <a:pt x="26" y="170"/>
                    <a:pt x="23" y="171"/>
                  </a:cubicBezTo>
                  <a:close/>
                  <a:moveTo>
                    <a:pt x="4" y="172"/>
                  </a:moveTo>
                  <a:cubicBezTo>
                    <a:pt x="4" y="58"/>
                    <a:pt x="4" y="58"/>
                    <a:pt x="4" y="58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4" y="173"/>
                    <a:pt x="14" y="173"/>
                    <a:pt x="14" y="173"/>
                  </a:cubicBezTo>
                  <a:cubicBezTo>
                    <a:pt x="11" y="173"/>
                    <a:pt x="7" y="173"/>
                    <a:pt x="4" y="172"/>
                  </a:cubicBezTo>
                  <a:close/>
                  <a:moveTo>
                    <a:pt x="36" y="169"/>
                  </a:moveTo>
                  <a:cubicBezTo>
                    <a:pt x="36" y="58"/>
                    <a:pt x="36" y="58"/>
                    <a:pt x="36" y="58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170"/>
                    <a:pt x="45" y="170"/>
                    <a:pt x="45" y="170"/>
                  </a:cubicBezTo>
                  <a:cubicBezTo>
                    <a:pt x="42" y="169"/>
                    <a:pt x="39" y="169"/>
                    <a:pt x="36" y="169"/>
                  </a:cubicBezTo>
                  <a:close/>
                  <a:moveTo>
                    <a:pt x="13" y="5"/>
                  </a:moveTo>
                  <a:cubicBezTo>
                    <a:pt x="36" y="5"/>
                    <a:pt x="36" y="5"/>
                    <a:pt x="36" y="5"/>
                  </a:cubicBezTo>
                  <a:cubicBezTo>
                    <a:pt x="41" y="5"/>
                    <a:pt x="45" y="9"/>
                    <a:pt x="45" y="14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9"/>
                    <a:pt x="8" y="5"/>
                    <a:pt x="13" y="5"/>
                  </a:cubicBezTo>
                  <a:close/>
                  <a:moveTo>
                    <a:pt x="22" y="206"/>
                  </a:moveTo>
                  <a:cubicBezTo>
                    <a:pt x="28" y="206"/>
                    <a:pt x="28" y="206"/>
                    <a:pt x="28" y="206"/>
                  </a:cubicBezTo>
                  <a:cubicBezTo>
                    <a:pt x="25" y="212"/>
                    <a:pt x="25" y="212"/>
                    <a:pt x="25" y="212"/>
                  </a:cubicBezTo>
                  <a:lnTo>
                    <a:pt x="22" y="2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80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Freeform: Shape 73"/>
            <p:cNvSpPr/>
            <p:nvPr/>
          </p:nvSpPr>
          <p:spPr bwMode="auto">
            <a:xfrm>
              <a:off x="1765" y="1606"/>
              <a:ext cx="77" cy="264"/>
            </a:xfrm>
            <a:custGeom>
              <a:avLst/>
              <a:gdLst>
                <a:gd name="T0" fmla="*/ 61 w 64"/>
                <a:gd name="T1" fmla="*/ 0 h 220"/>
                <a:gd name="T2" fmla="*/ 3 w 64"/>
                <a:gd name="T3" fmla="*/ 0 h 220"/>
                <a:gd name="T4" fmla="*/ 0 w 64"/>
                <a:gd name="T5" fmla="*/ 3 h 220"/>
                <a:gd name="T6" fmla="*/ 0 w 64"/>
                <a:gd name="T7" fmla="*/ 217 h 220"/>
                <a:gd name="T8" fmla="*/ 3 w 64"/>
                <a:gd name="T9" fmla="*/ 220 h 220"/>
                <a:gd name="T10" fmla="*/ 61 w 64"/>
                <a:gd name="T11" fmla="*/ 220 h 220"/>
                <a:gd name="T12" fmla="*/ 64 w 64"/>
                <a:gd name="T13" fmla="*/ 217 h 220"/>
                <a:gd name="T14" fmla="*/ 64 w 64"/>
                <a:gd name="T15" fmla="*/ 3 h 220"/>
                <a:gd name="T16" fmla="*/ 61 w 64"/>
                <a:gd name="T17" fmla="*/ 0 h 220"/>
                <a:gd name="T18" fmla="*/ 5 w 64"/>
                <a:gd name="T19" fmla="*/ 215 h 220"/>
                <a:gd name="T20" fmla="*/ 5 w 64"/>
                <a:gd name="T21" fmla="*/ 5 h 220"/>
                <a:gd name="T22" fmla="*/ 59 w 64"/>
                <a:gd name="T23" fmla="*/ 5 h 220"/>
                <a:gd name="T24" fmla="*/ 59 w 64"/>
                <a:gd name="T25" fmla="*/ 22 h 220"/>
                <a:gd name="T26" fmla="*/ 39 w 64"/>
                <a:gd name="T27" fmla="*/ 22 h 220"/>
                <a:gd name="T28" fmla="*/ 37 w 64"/>
                <a:gd name="T29" fmla="*/ 25 h 220"/>
                <a:gd name="T30" fmla="*/ 39 w 64"/>
                <a:gd name="T31" fmla="*/ 27 h 220"/>
                <a:gd name="T32" fmla="*/ 59 w 64"/>
                <a:gd name="T33" fmla="*/ 27 h 220"/>
                <a:gd name="T34" fmla="*/ 59 w 64"/>
                <a:gd name="T35" fmla="*/ 47 h 220"/>
                <a:gd name="T36" fmla="*/ 32 w 64"/>
                <a:gd name="T37" fmla="*/ 47 h 220"/>
                <a:gd name="T38" fmla="*/ 30 w 64"/>
                <a:gd name="T39" fmla="*/ 49 h 220"/>
                <a:gd name="T40" fmla="*/ 32 w 64"/>
                <a:gd name="T41" fmla="*/ 51 h 220"/>
                <a:gd name="T42" fmla="*/ 59 w 64"/>
                <a:gd name="T43" fmla="*/ 51 h 220"/>
                <a:gd name="T44" fmla="*/ 59 w 64"/>
                <a:gd name="T45" fmla="*/ 71 h 220"/>
                <a:gd name="T46" fmla="*/ 39 w 64"/>
                <a:gd name="T47" fmla="*/ 71 h 220"/>
                <a:gd name="T48" fmla="*/ 37 w 64"/>
                <a:gd name="T49" fmla="*/ 73 h 220"/>
                <a:gd name="T50" fmla="*/ 39 w 64"/>
                <a:gd name="T51" fmla="*/ 76 h 220"/>
                <a:gd name="T52" fmla="*/ 59 w 64"/>
                <a:gd name="T53" fmla="*/ 76 h 220"/>
                <a:gd name="T54" fmla="*/ 59 w 64"/>
                <a:gd name="T55" fmla="*/ 95 h 220"/>
                <a:gd name="T56" fmla="*/ 32 w 64"/>
                <a:gd name="T57" fmla="*/ 95 h 220"/>
                <a:gd name="T58" fmla="*/ 30 w 64"/>
                <a:gd name="T59" fmla="*/ 97 h 220"/>
                <a:gd name="T60" fmla="*/ 32 w 64"/>
                <a:gd name="T61" fmla="*/ 100 h 220"/>
                <a:gd name="T62" fmla="*/ 59 w 64"/>
                <a:gd name="T63" fmla="*/ 100 h 220"/>
                <a:gd name="T64" fmla="*/ 59 w 64"/>
                <a:gd name="T65" fmla="*/ 119 h 220"/>
                <a:gd name="T66" fmla="*/ 39 w 64"/>
                <a:gd name="T67" fmla="*/ 119 h 220"/>
                <a:gd name="T68" fmla="*/ 37 w 64"/>
                <a:gd name="T69" fmla="*/ 122 h 220"/>
                <a:gd name="T70" fmla="*/ 39 w 64"/>
                <a:gd name="T71" fmla="*/ 124 h 220"/>
                <a:gd name="T72" fmla="*/ 59 w 64"/>
                <a:gd name="T73" fmla="*/ 124 h 220"/>
                <a:gd name="T74" fmla="*/ 59 w 64"/>
                <a:gd name="T75" fmla="*/ 143 h 220"/>
                <a:gd name="T76" fmla="*/ 32 w 64"/>
                <a:gd name="T77" fmla="*/ 143 h 220"/>
                <a:gd name="T78" fmla="*/ 30 w 64"/>
                <a:gd name="T79" fmla="*/ 146 h 220"/>
                <a:gd name="T80" fmla="*/ 32 w 64"/>
                <a:gd name="T81" fmla="*/ 148 h 220"/>
                <a:gd name="T82" fmla="*/ 59 w 64"/>
                <a:gd name="T83" fmla="*/ 148 h 220"/>
                <a:gd name="T84" fmla="*/ 59 w 64"/>
                <a:gd name="T85" fmla="*/ 168 h 220"/>
                <a:gd name="T86" fmla="*/ 39 w 64"/>
                <a:gd name="T87" fmla="*/ 168 h 220"/>
                <a:gd name="T88" fmla="*/ 37 w 64"/>
                <a:gd name="T89" fmla="*/ 170 h 220"/>
                <a:gd name="T90" fmla="*/ 39 w 64"/>
                <a:gd name="T91" fmla="*/ 172 h 220"/>
                <a:gd name="T92" fmla="*/ 59 w 64"/>
                <a:gd name="T93" fmla="*/ 172 h 220"/>
                <a:gd name="T94" fmla="*/ 59 w 64"/>
                <a:gd name="T95" fmla="*/ 192 h 220"/>
                <a:gd name="T96" fmla="*/ 32 w 64"/>
                <a:gd name="T97" fmla="*/ 192 h 220"/>
                <a:gd name="T98" fmla="*/ 30 w 64"/>
                <a:gd name="T99" fmla="*/ 194 h 220"/>
                <a:gd name="T100" fmla="*/ 32 w 64"/>
                <a:gd name="T101" fmla="*/ 196 h 220"/>
                <a:gd name="T102" fmla="*/ 59 w 64"/>
                <a:gd name="T103" fmla="*/ 196 h 220"/>
                <a:gd name="T104" fmla="*/ 59 w 64"/>
                <a:gd name="T105" fmla="*/ 215 h 220"/>
                <a:gd name="T106" fmla="*/ 5 w 64"/>
                <a:gd name="T107" fmla="*/ 215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4" h="220">
                  <a:moveTo>
                    <a:pt x="6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8"/>
                    <a:pt x="1" y="220"/>
                    <a:pt x="3" y="220"/>
                  </a:cubicBezTo>
                  <a:cubicBezTo>
                    <a:pt x="61" y="220"/>
                    <a:pt x="61" y="220"/>
                    <a:pt x="61" y="220"/>
                  </a:cubicBezTo>
                  <a:cubicBezTo>
                    <a:pt x="63" y="220"/>
                    <a:pt x="64" y="218"/>
                    <a:pt x="64" y="217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1"/>
                    <a:pt x="63" y="0"/>
                    <a:pt x="61" y="0"/>
                  </a:cubicBezTo>
                  <a:close/>
                  <a:moveTo>
                    <a:pt x="5" y="21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8" y="22"/>
                    <a:pt x="37" y="24"/>
                    <a:pt x="37" y="25"/>
                  </a:cubicBezTo>
                  <a:cubicBezTo>
                    <a:pt x="37" y="26"/>
                    <a:pt x="38" y="27"/>
                    <a:pt x="39" y="27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0" y="48"/>
                    <a:pt x="30" y="49"/>
                  </a:cubicBezTo>
                  <a:cubicBezTo>
                    <a:pt x="30" y="50"/>
                    <a:pt x="31" y="51"/>
                    <a:pt x="32" y="51"/>
                  </a:cubicBezTo>
                  <a:cubicBezTo>
                    <a:pt x="59" y="51"/>
                    <a:pt x="59" y="51"/>
                    <a:pt x="59" y="51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8" y="71"/>
                    <a:pt x="37" y="72"/>
                    <a:pt x="37" y="73"/>
                  </a:cubicBezTo>
                  <a:cubicBezTo>
                    <a:pt x="37" y="74"/>
                    <a:pt x="38" y="76"/>
                    <a:pt x="39" y="76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1" y="95"/>
                    <a:pt x="30" y="96"/>
                    <a:pt x="30" y="97"/>
                  </a:cubicBezTo>
                  <a:cubicBezTo>
                    <a:pt x="30" y="99"/>
                    <a:pt x="31" y="100"/>
                    <a:pt x="32" y="100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119"/>
                    <a:pt x="59" y="119"/>
                    <a:pt x="59" y="119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8" y="119"/>
                    <a:pt x="37" y="120"/>
                    <a:pt x="37" y="122"/>
                  </a:cubicBezTo>
                  <a:cubicBezTo>
                    <a:pt x="37" y="123"/>
                    <a:pt x="38" y="124"/>
                    <a:pt x="39" y="124"/>
                  </a:cubicBezTo>
                  <a:cubicBezTo>
                    <a:pt x="59" y="124"/>
                    <a:pt x="59" y="124"/>
                    <a:pt x="59" y="124"/>
                  </a:cubicBezTo>
                  <a:cubicBezTo>
                    <a:pt x="59" y="143"/>
                    <a:pt x="59" y="143"/>
                    <a:pt x="59" y="143"/>
                  </a:cubicBezTo>
                  <a:cubicBezTo>
                    <a:pt x="32" y="143"/>
                    <a:pt x="32" y="143"/>
                    <a:pt x="32" y="143"/>
                  </a:cubicBezTo>
                  <a:cubicBezTo>
                    <a:pt x="31" y="143"/>
                    <a:pt x="30" y="144"/>
                    <a:pt x="30" y="146"/>
                  </a:cubicBezTo>
                  <a:cubicBezTo>
                    <a:pt x="30" y="147"/>
                    <a:pt x="31" y="148"/>
                    <a:pt x="32" y="148"/>
                  </a:cubicBezTo>
                  <a:cubicBezTo>
                    <a:pt x="59" y="148"/>
                    <a:pt x="59" y="148"/>
                    <a:pt x="59" y="148"/>
                  </a:cubicBezTo>
                  <a:cubicBezTo>
                    <a:pt x="59" y="168"/>
                    <a:pt x="59" y="168"/>
                    <a:pt x="59" y="168"/>
                  </a:cubicBezTo>
                  <a:cubicBezTo>
                    <a:pt x="39" y="168"/>
                    <a:pt x="39" y="168"/>
                    <a:pt x="39" y="168"/>
                  </a:cubicBezTo>
                  <a:cubicBezTo>
                    <a:pt x="38" y="168"/>
                    <a:pt x="37" y="169"/>
                    <a:pt x="37" y="170"/>
                  </a:cubicBezTo>
                  <a:cubicBezTo>
                    <a:pt x="37" y="171"/>
                    <a:pt x="38" y="172"/>
                    <a:pt x="39" y="172"/>
                  </a:cubicBezTo>
                  <a:cubicBezTo>
                    <a:pt x="59" y="172"/>
                    <a:pt x="59" y="172"/>
                    <a:pt x="59" y="172"/>
                  </a:cubicBezTo>
                  <a:cubicBezTo>
                    <a:pt x="59" y="192"/>
                    <a:pt x="59" y="192"/>
                    <a:pt x="59" y="192"/>
                  </a:cubicBezTo>
                  <a:cubicBezTo>
                    <a:pt x="32" y="192"/>
                    <a:pt x="32" y="192"/>
                    <a:pt x="32" y="192"/>
                  </a:cubicBezTo>
                  <a:cubicBezTo>
                    <a:pt x="31" y="192"/>
                    <a:pt x="30" y="193"/>
                    <a:pt x="30" y="194"/>
                  </a:cubicBezTo>
                  <a:cubicBezTo>
                    <a:pt x="30" y="195"/>
                    <a:pt x="31" y="196"/>
                    <a:pt x="32" y="196"/>
                  </a:cubicBezTo>
                  <a:cubicBezTo>
                    <a:pt x="59" y="196"/>
                    <a:pt x="59" y="196"/>
                    <a:pt x="59" y="196"/>
                  </a:cubicBezTo>
                  <a:cubicBezTo>
                    <a:pt x="59" y="215"/>
                    <a:pt x="59" y="215"/>
                    <a:pt x="59" y="215"/>
                  </a:cubicBezTo>
                  <a:lnTo>
                    <a:pt x="5" y="2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80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Group 76"/>
          <p:cNvGrpSpPr/>
          <p:nvPr/>
        </p:nvGrpSpPr>
        <p:grpSpPr>
          <a:xfrm>
            <a:off x="-244913" y="2599191"/>
            <a:ext cx="3887005" cy="1332603"/>
            <a:chOff x="4410146" y="3865262"/>
            <a:chExt cx="2580161" cy="975262"/>
          </a:xfrm>
        </p:grpSpPr>
        <p:sp>
          <p:nvSpPr>
            <p:cNvPr id="66" name="TextBox 77"/>
            <p:cNvSpPr txBox="1"/>
            <p:nvPr/>
          </p:nvSpPr>
          <p:spPr bwMode="auto">
            <a:xfrm>
              <a:off x="4410146" y="3865262"/>
              <a:ext cx="2475841" cy="270493"/>
            </a:xfrm>
            <a:prstGeom prst="rect">
              <a:avLst/>
            </a:prstGeom>
            <a:noFill/>
          </p:spPr>
          <p:txBody>
            <a:bodyPr wrap="none" lIns="0" tIns="0" rIns="288000" bIns="0" anchor="b" anchorCtr="0">
              <a:normAutofit/>
            </a:bodyPr>
            <a:lstStyle/>
            <a:p>
              <a:pPr algn="r" latinLnBrk="0"/>
              <a:r>
                <a:rPr lang="en-US" altLang="zh-CN" b="1" dirty="0" smtClean="0">
                  <a:solidFill>
                    <a:srgbClr val="37AFB9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b="1" dirty="0" smtClean="0">
                  <a:solidFill>
                    <a:srgbClr val="37AFB9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、熟练的设计软件应用能力</a:t>
              </a:r>
              <a:endParaRPr lang="zh-CN" altLang="en-US" b="1" dirty="0">
                <a:solidFill>
                  <a:srgbClr val="37AFB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TextBox 78"/>
            <p:cNvSpPr txBox="1"/>
            <p:nvPr/>
          </p:nvSpPr>
          <p:spPr bwMode="auto">
            <a:xfrm>
              <a:off x="4514466" y="4210266"/>
              <a:ext cx="2475841" cy="630258"/>
            </a:xfrm>
            <a:prstGeom prst="rect">
              <a:avLst/>
            </a:prstGeom>
            <a:noFill/>
          </p:spPr>
          <p:txBody>
            <a:bodyPr wrap="square" lIns="288000" tIns="0" rIns="288000" bIns="0" anchor="t" anchorCtr="1">
              <a:no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200" b="0">
                  <a:solidFill>
                    <a:schemeClr val="bg2">
                      <a:lumMod val="2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800" dirty="0" smtClean="0"/>
                <a:t>熟练掌握各种图形设计与处理软件，进行图片设计和页面排版工作</a:t>
              </a:r>
              <a:endParaRPr lang="zh-CN" altLang="en-US" sz="1800" dirty="0"/>
            </a:p>
          </p:txBody>
        </p:sp>
      </p:grpSp>
      <p:grpSp>
        <p:nvGrpSpPr>
          <p:cNvPr id="68" name="Group 79"/>
          <p:cNvGrpSpPr/>
          <p:nvPr/>
        </p:nvGrpSpPr>
        <p:grpSpPr>
          <a:xfrm>
            <a:off x="7824872" y="2552396"/>
            <a:ext cx="3945123" cy="1418537"/>
            <a:chOff x="4410146" y="3865260"/>
            <a:chExt cx="2475841" cy="983472"/>
          </a:xfrm>
        </p:grpSpPr>
        <p:sp>
          <p:nvSpPr>
            <p:cNvPr id="69" name="TextBox 80"/>
            <p:cNvSpPr txBox="1"/>
            <p:nvPr/>
          </p:nvSpPr>
          <p:spPr bwMode="auto">
            <a:xfrm>
              <a:off x="4410146" y="3865260"/>
              <a:ext cx="2475841" cy="270493"/>
            </a:xfrm>
            <a:prstGeom prst="rect">
              <a:avLst/>
            </a:prstGeom>
            <a:noFill/>
          </p:spPr>
          <p:txBody>
            <a:bodyPr wrap="none" lIns="288000" tIns="0" rIns="288000" bIns="0" anchor="b" anchorCtr="0">
              <a:normAutofit/>
            </a:bodyPr>
            <a:lstStyle/>
            <a:p>
              <a:pPr algn="l" latinLnBrk="0"/>
              <a:r>
                <a:rPr lang="en-US" altLang="zh-CN" b="1" dirty="0" smtClean="0">
                  <a:solidFill>
                    <a:srgbClr val="37AFB9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b="1" dirty="0" smtClean="0">
                  <a:solidFill>
                    <a:srgbClr val="37AFB9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、团队合作能力</a:t>
              </a:r>
              <a:endParaRPr lang="zh-CN" altLang="en-US" b="1" dirty="0">
                <a:solidFill>
                  <a:srgbClr val="37AFB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TextBox 81"/>
            <p:cNvSpPr txBox="1"/>
            <p:nvPr/>
          </p:nvSpPr>
          <p:spPr bwMode="auto">
            <a:xfrm>
              <a:off x="4410146" y="4135753"/>
              <a:ext cx="2475841" cy="712979"/>
            </a:xfrm>
            <a:prstGeom prst="rect">
              <a:avLst/>
            </a:prstGeom>
            <a:noFill/>
          </p:spPr>
          <p:txBody>
            <a:bodyPr wrap="square" lIns="288000" tIns="0" rIns="288000" bIns="0" anchor="t" anchorCtr="1">
              <a:no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200" b="0">
                  <a:solidFill>
                    <a:schemeClr val="bg2">
                      <a:lumMod val="2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800" dirty="0" smtClean="0"/>
                <a:t>需要与其他成员合作，如店铺运营人员，市场推广人员等，共同完成店铺的设计和活动宣传工作。</a:t>
              </a:r>
              <a:endParaRPr lang="zh-CN" altLang="en-US" sz="1800" dirty="0"/>
            </a:p>
          </p:txBody>
        </p:sp>
      </p:grpSp>
      <p:grpSp>
        <p:nvGrpSpPr>
          <p:cNvPr id="71" name="Group 82"/>
          <p:cNvGrpSpPr/>
          <p:nvPr/>
        </p:nvGrpSpPr>
        <p:grpSpPr>
          <a:xfrm>
            <a:off x="8563770" y="4234063"/>
            <a:ext cx="3788253" cy="1976718"/>
            <a:chOff x="4388280" y="3865260"/>
            <a:chExt cx="2717946" cy="983472"/>
          </a:xfrm>
        </p:grpSpPr>
        <p:sp>
          <p:nvSpPr>
            <p:cNvPr id="72" name="TextBox 83"/>
            <p:cNvSpPr txBox="1"/>
            <p:nvPr/>
          </p:nvSpPr>
          <p:spPr bwMode="auto">
            <a:xfrm>
              <a:off x="4388280" y="3865260"/>
              <a:ext cx="2475841" cy="270493"/>
            </a:xfrm>
            <a:prstGeom prst="rect">
              <a:avLst/>
            </a:prstGeom>
            <a:noFill/>
          </p:spPr>
          <p:txBody>
            <a:bodyPr wrap="none" lIns="288000" tIns="0" rIns="288000" bIns="0" anchor="b" anchorCtr="0">
              <a:normAutofit/>
            </a:bodyPr>
            <a:lstStyle/>
            <a:p>
              <a:pPr algn="l" latinLnBrk="0"/>
              <a:r>
                <a:rPr lang="en-US" altLang="zh-CN" b="1" dirty="0" smtClean="0">
                  <a:solidFill>
                    <a:srgbClr val="37AFB9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lang="zh-CN" altLang="en-US" b="1" dirty="0" smtClean="0">
                  <a:solidFill>
                    <a:srgbClr val="37AFB9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、不断学习和创新的精神</a:t>
              </a:r>
              <a:endParaRPr lang="zh-CN" altLang="en-US" b="1" dirty="0">
                <a:solidFill>
                  <a:srgbClr val="37AFB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TextBox 84"/>
            <p:cNvSpPr txBox="1"/>
            <p:nvPr/>
          </p:nvSpPr>
          <p:spPr bwMode="auto">
            <a:xfrm>
              <a:off x="4388280" y="4135753"/>
              <a:ext cx="2717946" cy="712979"/>
            </a:xfrm>
            <a:prstGeom prst="rect">
              <a:avLst/>
            </a:prstGeom>
            <a:noFill/>
          </p:spPr>
          <p:txBody>
            <a:bodyPr wrap="square" lIns="288000" tIns="0" rIns="288000" bIns="0" anchor="t" anchorCtr="1">
              <a:no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200" b="0">
                  <a:solidFill>
                    <a:schemeClr val="bg2">
                      <a:lumMod val="2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800" dirty="0" smtClean="0"/>
                <a:t>不断学习和探索新的设计思路及设计手段，不断提升自己的设计水平。</a:t>
              </a:r>
              <a:endParaRPr lang="zh-CN" altLang="en-US" sz="1800" dirty="0"/>
            </a:p>
          </p:txBody>
        </p:sp>
      </p:grpSp>
      <p:grpSp>
        <p:nvGrpSpPr>
          <p:cNvPr id="74" name="Group 88"/>
          <p:cNvGrpSpPr/>
          <p:nvPr/>
        </p:nvGrpSpPr>
        <p:grpSpPr>
          <a:xfrm>
            <a:off x="-189806" y="4581399"/>
            <a:ext cx="3248673" cy="1051710"/>
            <a:chOff x="4496561" y="3887744"/>
            <a:chExt cx="2525114" cy="960988"/>
          </a:xfrm>
        </p:grpSpPr>
        <p:sp>
          <p:nvSpPr>
            <p:cNvPr id="75" name="TextBox 89"/>
            <p:cNvSpPr txBox="1"/>
            <p:nvPr/>
          </p:nvSpPr>
          <p:spPr bwMode="auto">
            <a:xfrm>
              <a:off x="4545834" y="3887744"/>
              <a:ext cx="2475841" cy="270493"/>
            </a:xfrm>
            <a:prstGeom prst="rect">
              <a:avLst/>
            </a:prstGeom>
            <a:noFill/>
          </p:spPr>
          <p:txBody>
            <a:bodyPr wrap="none" lIns="0" tIns="0" rIns="288000" bIns="0" anchor="b" anchorCtr="0">
              <a:normAutofit/>
            </a:bodyPr>
            <a:lstStyle/>
            <a:p>
              <a:pPr algn="r" latinLnBrk="0"/>
              <a:r>
                <a:rPr lang="en-US" altLang="zh-CN" b="1" dirty="0" smtClean="0">
                  <a:solidFill>
                    <a:srgbClr val="37AFB9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b="1" dirty="0" smtClean="0">
                  <a:solidFill>
                    <a:srgbClr val="37AFB9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、良好的设计和审美能力</a:t>
              </a:r>
              <a:endParaRPr lang="zh-CN" altLang="en-US" b="1" dirty="0">
                <a:solidFill>
                  <a:srgbClr val="37AFB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TextBox 90"/>
            <p:cNvSpPr txBox="1"/>
            <p:nvPr/>
          </p:nvSpPr>
          <p:spPr bwMode="auto">
            <a:xfrm>
              <a:off x="4496561" y="4220943"/>
              <a:ext cx="2389426" cy="627789"/>
            </a:xfrm>
            <a:prstGeom prst="rect">
              <a:avLst/>
            </a:prstGeom>
            <a:noFill/>
          </p:spPr>
          <p:txBody>
            <a:bodyPr wrap="square" lIns="288000" tIns="0" rIns="288000" bIns="0" anchor="t" anchorCtr="1">
              <a:norm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200" b="0">
                  <a:solidFill>
                    <a:schemeClr val="bg2">
                      <a:lumMod val="2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800" dirty="0" smtClean="0"/>
                <a:t>深刻的理解和敏锐的审美能力</a:t>
              </a:r>
              <a:endParaRPr lang="zh-CN" altLang="en-US" sz="1800" dirty="0"/>
            </a:p>
          </p:txBody>
        </p:sp>
      </p:grpSp>
      <p:grpSp>
        <p:nvGrpSpPr>
          <p:cNvPr id="77" name="Group 91"/>
          <p:cNvGrpSpPr/>
          <p:nvPr/>
        </p:nvGrpSpPr>
        <p:grpSpPr>
          <a:xfrm>
            <a:off x="3140667" y="1273265"/>
            <a:ext cx="4971585" cy="1063876"/>
            <a:chOff x="4410146" y="3865260"/>
            <a:chExt cx="2475841" cy="978234"/>
          </a:xfrm>
        </p:grpSpPr>
        <p:sp>
          <p:nvSpPr>
            <p:cNvPr id="78" name="TextBox 92"/>
            <p:cNvSpPr txBox="1"/>
            <p:nvPr/>
          </p:nvSpPr>
          <p:spPr bwMode="auto">
            <a:xfrm>
              <a:off x="4410146" y="3865260"/>
              <a:ext cx="2475841" cy="270493"/>
            </a:xfrm>
            <a:prstGeom prst="rect">
              <a:avLst/>
            </a:prstGeom>
            <a:noFill/>
          </p:spPr>
          <p:txBody>
            <a:bodyPr wrap="none" lIns="288000" tIns="0" rIns="288000" bIns="0" anchor="ctr" anchorCtr="1">
              <a:normAutofit/>
            </a:bodyPr>
            <a:lstStyle/>
            <a:p>
              <a:pPr latinLnBrk="0"/>
              <a:r>
                <a:rPr lang="en-US" altLang="zh-CN" b="1" dirty="0" smtClean="0">
                  <a:solidFill>
                    <a:srgbClr val="37AFB9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b="1" dirty="0" smtClean="0">
                  <a:solidFill>
                    <a:srgbClr val="37AFB9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、熟悉淘宝</a:t>
              </a:r>
              <a:r>
                <a:rPr lang="zh-CN" altLang="en-US" b="1" dirty="0" smtClean="0">
                  <a:solidFill>
                    <a:srgbClr val="37AF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、京东等平台的规定</a:t>
              </a:r>
              <a:endParaRPr lang="en-US" altLang="zh-CN" b="1" dirty="0" smtClean="0">
                <a:solidFill>
                  <a:srgbClr val="37AFB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TextBox 93"/>
            <p:cNvSpPr txBox="1"/>
            <p:nvPr/>
          </p:nvSpPr>
          <p:spPr bwMode="auto">
            <a:xfrm>
              <a:off x="4410146" y="4200359"/>
              <a:ext cx="2475841" cy="643135"/>
            </a:xfrm>
            <a:prstGeom prst="rect">
              <a:avLst/>
            </a:prstGeom>
            <a:noFill/>
          </p:spPr>
          <p:txBody>
            <a:bodyPr wrap="square" lIns="288000" tIns="0" rIns="288000" bIns="0" anchor="t" anchorCtr="1">
              <a:noAutofit/>
            </a:bodyPr>
            <a:lstStyle/>
            <a:p>
              <a:pPr algn="ctr" latinLnBrk="0">
                <a:lnSpc>
                  <a:spcPct val="120000"/>
                </a:lnSpc>
              </a:pPr>
              <a:r>
                <a:rPr lang="zh-CN" altLang="en-US" b="0" dirty="0" smtClean="0">
                  <a:solidFill>
                    <a:schemeClr val="bg2">
                      <a:lumMod val="2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了解淘宝、京东等平台的相关规定，如店铺装修规范、广告投放规范等。</a:t>
              </a:r>
              <a:endParaRPr lang="zh-CN" altLang="en-US" b="0" dirty="0">
                <a:solidFill>
                  <a:schemeClr val="bg2">
                    <a:lumMod val="2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0" name="任意多边形 79"/>
          <p:cNvSpPr/>
          <p:nvPr/>
        </p:nvSpPr>
        <p:spPr>
          <a:xfrm>
            <a:off x="4481958" y="3931791"/>
            <a:ext cx="2553096" cy="1299214"/>
          </a:xfrm>
          <a:custGeom>
            <a:avLst/>
            <a:gdLst>
              <a:gd name="connsiteX0" fmla="*/ 1276548 w 2553096"/>
              <a:gd name="connsiteY0" fmla="*/ 0 h 1299214"/>
              <a:gd name="connsiteX1" fmla="*/ 2553096 w 2553096"/>
              <a:gd name="connsiteY1" fmla="*/ 1276548 h 1299214"/>
              <a:gd name="connsiteX2" fmla="*/ 2551952 w 2553096"/>
              <a:gd name="connsiteY2" fmla="*/ 1299214 h 1299214"/>
              <a:gd name="connsiteX3" fmla="*/ 1145 w 2553096"/>
              <a:gd name="connsiteY3" fmla="*/ 1299214 h 1299214"/>
              <a:gd name="connsiteX4" fmla="*/ 0 w 2553096"/>
              <a:gd name="connsiteY4" fmla="*/ 1276548 h 1299214"/>
              <a:gd name="connsiteX5" fmla="*/ 1276548 w 2553096"/>
              <a:gd name="connsiteY5" fmla="*/ 0 h 1299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53096" h="1299214">
                <a:moveTo>
                  <a:pt x="1276548" y="0"/>
                </a:moveTo>
                <a:cubicBezTo>
                  <a:pt x="1981566" y="0"/>
                  <a:pt x="2553096" y="571530"/>
                  <a:pt x="2553096" y="1276548"/>
                </a:cubicBezTo>
                <a:lnTo>
                  <a:pt x="2551952" y="1299214"/>
                </a:lnTo>
                <a:lnTo>
                  <a:pt x="1145" y="1299214"/>
                </a:lnTo>
                <a:lnTo>
                  <a:pt x="0" y="1276548"/>
                </a:lnTo>
                <a:cubicBezTo>
                  <a:pt x="0" y="571530"/>
                  <a:pt x="571530" y="0"/>
                  <a:pt x="1276548" y="0"/>
                </a:cubicBezTo>
                <a:close/>
              </a:path>
            </a:pathLst>
          </a:custGeom>
          <a:solidFill>
            <a:srgbClr val="37AF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7481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8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28"/>
          <p:cNvCxnSpPr/>
          <p:nvPr/>
        </p:nvCxnSpPr>
        <p:spPr>
          <a:xfrm flipV="1">
            <a:off x="6101647" y="1785446"/>
            <a:ext cx="0" cy="3869780"/>
          </a:xfrm>
          <a:prstGeom prst="line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6" name="Flowchart: Off-page Connector 29"/>
          <p:cNvSpPr/>
          <p:nvPr/>
        </p:nvSpPr>
        <p:spPr>
          <a:xfrm>
            <a:off x="1694001" y="2008546"/>
            <a:ext cx="852303" cy="827902"/>
          </a:xfrm>
          <a:prstGeom prst="flowChartOffpageConnector">
            <a:avLst/>
          </a:prstGeom>
          <a:noFill/>
          <a:ln>
            <a:solidFill>
              <a:srgbClr val="37AF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91440" anchor="ctr">
            <a:normAutofit/>
          </a:bodyPr>
          <a:lstStyle/>
          <a:p>
            <a:pPr algn="ctr"/>
            <a:r>
              <a:rPr lang="en-US" sz="3600" b="1" dirty="0">
                <a:solidFill>
                  <a:srgbClr val="37A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25" name="TextBox 31"/>
          <p:cNvSpPr txBox="1"/>
          <p:nvPr/>
        </p:nvSpPr>
        <p:spPr>
          <a:xfrm>
            <a:off x="3014812" y="2099737"/>
            <a:ext cx="2635519" cy="471478"/>
          </a:xfrm>
          <a:prstGeom prst="rect">
            <a:avLst/>
          </a:prstGeom>
          <a:noFill/>
        </p:spPr>
        <p:txBody>
          <a:bodyPr wrap="none" lIns="0" tIns="0" rIns="0" bIns="0" anchor="ctr">
            <a:noAutofit/>
          </a:bodyPr>
          <a:lstStyle/>
          <a:p>
            <a:r>
              <a:rPr lang="zh-CN" altLang="en-US" sz="2400" b="1" dirty="0" smtClean="0">
                <a:solidFill>
                  <a:srgbClr val="37A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确定装修风格</a:t>
            </a:r>
            <a:endParaRPr lang="zh-CN" altLang="en-US" sz="2400" b="1" dirty="0">
              <a:solidFill>
                <a:srgbClr val="37AF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lowchart: Off-page Connector 33"/>
          <p:cNvSpPr/>
          <p:nvPr/>
        </p:nvSpPr>
        <p:spPr>
          <a:xfrm>
            <a:off x="9656991" y="2008545"/>
            <a:ext cx="852303" cy="827905"/>
          </a:xfrm>
          <a:prstGeom prst="flowChartOffpageConnector">
            <a:avLst/>
          </a:prstGeom>
          <a:noFill/>
          <a:ln>
            <a:solidFill>
              <a:srgbClr val="37AF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bIns="91440" anchor="ctr">
            <a:normAutofit lnSpcReduction="10000"/>
          </a:bodyPr>
          <a:lstStyle/>
          <a:p>
            <a:pPr algn="ctr"/>
            <a:r>
              <a:rPr lang="en-US" sz="3600" b="1" dirty="0">
                <a:solidFill>
                  <a:srgbClr val="37A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27" name="Isosceles Triangle 37"/>
          <p:cNvSpPr/>
          <p:nvPr/>
        </p:nvSpPr>
        <p:spPr bwMode="auto">
          <a:xfrm rot="16200000">
            <a:off x="5700590" y="2207641"/>
            <a:ext cx="297437" cy="322134"/>
          </a:xfrm>
          <a:prstGeom prst="triangle">
            <a:avLst/>
          </a:prstGeom>
          <a:solidFill>
            <a:srgbClr val="37AFB9"/>
          </a:solidFill>
          <a:ln w="19050">
            <a:noFill/>
            <a:round/>
          </a:ln>
        </p:spPr>
        <p:txBody>
          <a:bodyPr anchor="ctr"/>
          <a:lstStyle/>
          <a:p>
            <a:pPr algn="ctr"/>
            <a:endParaRPr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Isosceles Triangle 38"/>
          <p:cNvSpPr/>
          <p:nvPr/>
        </p:nvSpPr>
        <p:spPr bwMode="auto">
          <a:xfrm rot="5400000" flipH="1">
            <a:off x="6205267" y="2207641"/>
            <a:ext cx="297437" cy="322134"/>
          </a:xfrm>
          <a:prstGeom prst="triangle">
            <a:avLst/>
          </a:prstGeom>
          <a:solidFill>
            <a:srgbClr val="37AFB9"/>
          </a:solidFill>
          <a:ln w="19050">
            <a:noFill/>
            <a:round/>
          </a:ln>
        </p:spPr>
        <p:txBody>
          <a:bodyPr anchor="ctr"/>
          <a:lstStyle/>
          <a:p>
            <a:pPr algn="ctr"/>
            <a:endParaRPr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Flowchart: Off-page Connector 39"/>
          <p:cNvSpPr/>
          <p:nvPr/>
        </p:nvSpPr>
        <p:spPr>
          <a:xfrm>
            <a:off x="1694001" y="3360174"/>
            <a:ext cx="852303" cy="827902"/>
          </a:xfrm>
          <a:prstGeom prst="flowChartOffpageConnector">
            <a:avLst/>
          </a:prstGeom>
          <a:noFill/>
          <a:ln>
            <a:solidFill>
              <a:srgbClr val="37AF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91440" anchor="ctr">
            <a:normAutofit/>
          </a:bodyPr>
          <a:lstStyle/>
          <a:p>
            <a:pPr algn="ctr"/>
            <a:r>
              <a:rPr lang="en-US" sz="3600" b="1" dirty="0">
                <a:solidFill>
                  <a:srgbClr val="37A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31" name="Flowchart: Off-page Connector 43"/>
          <p:cNvSpPr/>
          <p:nvPr/>
        </p:nvSpPr>
        <p:spPr>
          <a:xfrm>
            <a:off x="9656991" y="3360172"/>
            <a:ext cx="852303" cy="827905"/>
          </a:xfrm>
          <a:prstGeom prst="flowChartOffpageConnector">
            <a:avLst/>
          </a:prstGeom>
          <a:noFill/>
          <a:ln>
            <a:solidFill>
              <a:srgbClr val="37AF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bIns="91440" anchor="ctr">
            <a:normAutofit lnSpcReduction="10000"/>
          </a:bodyPr>
          <a:lstStyle/>
          <a:p>
            <a:pPr algn="ctr"/>
            <a:r>
              <a:rPr lang="en-US" sz="3600" b="1" dirty="0">
                <a:solidFill>
                  <a:srgbClr val="37A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32" name="Isosceles Triangle 47"/>
          <p:cNvSpPr/>
          <p:nvPr/>
        </p:nvSpPr>
        <p:spPr bwMode="auto">
          <a:xfrm rot="16200000">
            <a:off x="5700590" y="3559268"/>
            <a:ext cx="297437" cy="322134"/>
          </a:xfrm>
          <a:prstGeom prst="triangle">
            <a:avLst/>
          </a:prstGeom>
          <a:solidFill>
            <a:srgbClr val="37AFB9"/>
          </a:solidFill>
          <a:ln w="19050">
            <a:noFill/>
            <a:round/>
          </a:ln>
        </p:spPr>
        <p:txBody>
          <a:bodyPr anchor="ctr"/>
          <a:lstStyle/>
          <a:p>
            <a:pPr algn="ctr"/>
            <a:endParaRPr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Isosceles Triangle 48"/>
          <p:cNvSpPr/>
          <p:nvPr/>
        </p:nvSpPr>
        <p:spPr bwMode="auto">
          <a:xfrm rot="5400000" flipH="1">
            <a:off x="6205267" y="3559268"/>
            <a:ext cx="297437" cy="322134"/>
          </a:xfrm>
          <a:prstGeom prst="triangle">
            <a:avLst/>
          </a:prstGeom>
          <a:solidFill>
            <a:srgbClr val="37AFB9"/>
          </a:solidFill>
          <a:ln w="19050">
            <a:noFill/>
            <a:round/>
          </a:ln>
        </p:spPr>
        <p:txBody>
          <a:bodyPr anchor="ctr"/>
          <a:lstStyle/>
          <a:p>
            <a:pPr algn="ctr"/>
            <a:endParaRPr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Flowchart: Off-page Connector 49"/>
          <p:cNvSpPr/>
          <p:nvPr/>
        </p:nvSpPr>
        <p:spPr>
          <a:xfrm>
            <a:off x="1694001" y="4711799"/>
            <a:ext cx="852303" cy="827902"/>
          </a:xfrm>
          <a:prstGeom prst="flowChartOffpageConnector">
            <a:avLst/>
          </a:prstGeom>
          <a:noFill/>
          <a:ln>
            <a:solidFill>
              <a:srgbClr val="37AF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91440" anchor="ctr">
            <a:normAutofit/>
          </a:bodyPr>
          <a:lstStyle/>
          <a:p>
            <a:pPr algn="ctr"/>
            <a:r>
              <a:rPr lang="en-US" sz="3600" b="1" dirty="0">
                <a:solidFill>
                  <a:srgbClr val="37A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</a:p>
        </p:txBody>
      </p:sp>
      <p:sp>
        <p:nvSpPr>
          <p:cNvPr id="37" name="Flowchart: Off-page Connector 53"/>
          <p:cNvSpPr/>
          <p:nvPr/>
        </p:nvSpPr>
        <p:spPr>
          <a:xfrm>
            <a:off x="9656991" y="4711798"/>
            <a:ext cx="852303" cy="827905"/>
          </a:xfrm>
          <a:prstGeom prst="flowChartOffpageConnector">
            <a:avLst/>
          </a:prstGeom>
          <a:noFill/>
          <a:ln>
            <a:solidFill>
              <a:srgbClr val="37AF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bIns="91440" anchor="ctr">
            <a:normAutofit lnSpcReduction="10000"/>
          </a:bodyPr>
          <a:lstStyle/>
          <a:p>
            <a:pPr algn="ctr"/>
            <a:r>
              <a:rPr lang="en-US" sz="3600" b="1" dirty="0">
                <a:solidFill>
                  <a:srgbClr val="37A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06</a:t>
            </a:r>
          </a:p>
        </p:txBody>
      </p:sp>
      <p:sp>
        <p:nvSpPr>
          <p:cNvPr id="38" name="Isosceles Triangle 57"/>
          <p:cNvSpPr/>
          <p:nvPr/>
        </p:nvSpPr>
        <p:spPr bwMode="auto">
          <a:xfrm rot="16200000">
            <a:off x="5700590" y="4910894"/>
            <a:ext cx="297437" cy="322134"/>
          </a:xfrm>
          <a:prstGeom prst="triangle">
            <a:avLst/>
          </a:prstGeom>
          <a:solidFill>
            <a:srgbClr val="37AFB9"/>
          </a:solidFill>
          <a:ln w="19050">
            <a:noFill/>
            <a:round/>
          </a:ln>
        </p:spPr>
        <p:txBody>
          <a:bodyPr anchor="ctr"/>
          <a:lstStyle/>
          <a:p>
            <a:pPr algn="ctr"/>
            <a:endParaRPr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Isosceles Triangle 58"/>
          <p:cNvSpPr/>
          <p:nvPr/>
        </p:nvSpPr>
        <p:spPr bwMode="auto">
          <a:xfrm rot="5400000" flipH="1">
            <a:off x="6205267" y="4910894"/>
            <a:ext cx="297437" cy="322134"/>
          </a:xfrm>
          <a:prstGeom prst="triangle">
            <a:avLst/>
          </a:prstGeom>
          <a:solidFill>
            <a:srgbClr val="37AFB9"/>
          </a:solidFill>
          <a:ln w="19050">
            <a:noFill/>
            <a:round/>
          </a:ln>
        </p:spPr>
        <p:txBody>
          <a:bodyPr anchor="ctr"/>
          <a:lstStyle/>
          <a:p>
            <a:pPr algn="ctr"/>
            <a:endParaRPr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31"/>
          <p:cNvSpPr txBox="1"/>
          <p:nvPr/>
        </p:nvSpPr>
        <p:spPr>
          <a:xfrm>
            <a:off x="3005113" y="3451364"/>
            <a:ext cx="2635519" cy="471478"/>
          </a:xfrm>
          <a:prstGeom prst="rect">
            <a:avLst/>
          </a:prstGeom>
          <a:noFill/>
        </p:spPr>
        <p:txBody>
          <a:bodyPr wrap="none" lIns="0" tIns="0" rIns="0" bIns="0" anchor="ctr">
            <a:noAutofit/>
          </a:bodyPr>
          <a:lstStyle/>
          <a:p>
            <a:r>
              <a:rPr lang="zh-CN" altLang="en-US" sz="2400" b="1" dirty="0" smtClean="0">
                <a:solidFill>
                  <a:srgbClr val="37A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页面布局和设计</a:t>
            </a:r>
            <a:endParaRPr lang="zh-CN" altLang="en-US" sz="2400" b="1" dirty="0">
              <a:solidFill>
                <a:srgbClr val="37AF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31"/>
          <p:cNvSpPr txBox="1"/>
          <p:nvPr/>
        </p:nvSpPr>
        <p:spPr>
          <a:xfrm>
            <a:off x="3005113" y="4783604"/>
            <a:ext cx="2635519" cy="471478"/>
          </a:xfrm>
          <a:prstGeom prst="rect">
            <a:avLst/>
          </a:prstGeom>
          <a:noFill/>
        </p:spPr>
        <p:txBody>
          <a:bodyPr wrap="none" lIns="0" tIns="0" rIns="0" bIns="0" anchor="ctr">
            <a:noAutofit/>
          </a:bodyPr>
          <a:lstStyle/>
          <a:p>
            <a:r>
              <a:rPr lang="zh-CN" altLang="en-US" sz="2400" b="1" dirty="0" smtClean="0">
                <a:solidFill>
                  <a:srgbClr val="37A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图片处理</a:t>
            </a:r>
            <a:endParaRPr lang="zh-CN" altLang="en-US" sz="2400" b="1" dirty="0">
              <a:solidFill>
                <a:srgbClr val="37AF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31"/>
          <p:cNvSpPr txBox="1"/>
          <p:nvPr/>
        </p:nvSpPr>
        <p:spPr>
          <a:xfrm>
            <a:off x="6930200" y="2099737"/>
            <a:ext cx="2635519" cy="471478"/>
          </a:xfrm>
          <a:prstGeom prst="rect">
            <a:avLst/>
          </a:prstGeom>
          <a:noFill/>
        </p:spPr>
        <p:txBody>
          <a:bodyPr wrap="none" lIns="0" tIns="0" rIns="0" bIns="0" anchor="ctr">
            <a:noAutofit/>
          </a:bodyPr>
          <a:lstStyle/>
          <a:p>
            <a:r>
              <a:rPr lang="zh-CN" altLang="en-US" sz="2400" b="1" dirty="0" smtClean="0">
                <a:solidFill>
                  <a:srgbClr val="37A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规划和设计</a:t>
            </a:r>
            <a:endParaRPr lang="zh-CN" altLang="en-US" sz="2400" b="1" dirty="0">
              <a:solidFill>
                <a:srgbClr val="37AF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31"/>
          <p:cNvSpPr txBox="1"/>
          <p:nvPr/>
        </p:nvSpPr>
        <p:spPr>
          <a:xfrm>
            <a:off x="6930200" y="3453036"/>
            <a:ext cx="2635519" cy="471478"/>
          </a:xfrm>
          <a:prstGeom prst="rect">
            <a:avLst/>
          </a:prstGeom>
          <a:noFill/>
        </p:spPr>
        <p:txBody>
          <a:bodyPr wrap="none" lIns="0" tIns="0" rIns="0" bIns="0" anchor="ctr">
            <a:noAutofit/>
          </a:bodyPr>
          <a:lstStyle/>
          <a:p>
            <a:r>
              <a:rPr lang="zh-CN" altLang="en-US" sz="2400" b="1" dirty="0" smtClean="0">
                <a:solidFill>
                  <a:srgbClr val="37A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色彩搭配</a:t>
            </a:r>
            <a:endParaRPr lang="zh-CN" altLang="en-US" sz="2400" b="1" dirty="0">
              <a:solidFill>
                <a:srgbClr val="37AF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Box 31"/>
          <p:cNvSpPr txBox="1"/>
          <p:nvPr/>
        </p:nvSpPr>
        <p:spPr>
          <a:xfrm>
            <a:off x="6930200" y="4783604"/>
            <a:ext cx="2635519" cy="471478"/>
          </a:xfrm>
          <a:prstGeom prst="rect">
            <a:avLst/>
          </a:prstGeom>
          <a:noFill/>
        </p:spPr>
        <p:txBody>
          <a:bodyPr wrap="none" lIns="0" tIns="0" rIns="0" bIns="0" anchor="ctr">
            <a:noAutofit/>
          </a:bodyPr>
          <a:lstStyle/>
          <a:p>
            <a:r>
              <a:rPr lang="zh-CN" altLang="en-US" sz="2400" b="1" dirty="0" smtClean="0">
                <a:solidFill>
                  <a:srgbClr val="37A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文字设置</a:t>
            </a:r>
            <a:endParaRPr lang="zh-CN" altLang="en-US" sz="2400" b="1" dirty="0">
              <a:solidFill>
                <a:srgbClr val="37AF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7035054" y="285461"/>
            <a:ext cx="46444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网店</a:t>
            </a:r>
            <a:r>
              <a:rPr lang="zh-CN" altLang="en-US" sz="3200" b="1" kern="1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美工装修流程要点</a:t>
            </a:r>
            <a:endParaRPr kumimoji="0" lang="zh-CN" altLang="en-US" sz="3200" b="1" i="0" u="none" strike="noStrike" kern="1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332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5" grpId="0"/>
      <p:bldP spid="26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565640" y="1150447"/>
            <a:ext cx="1111384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一、确定装修风格</a:t>
            </a:r>
          </a:p>
          <a:p>
            <a:pPr>
              <a:lnSpc>
                <a:spcPct val="150000"/>
              </a:lnSpc>
            </a:pP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首先要需要确定网店铺面的装修风格。根据目标客户群体、产品定位以及品牌形象等因素，选择合适的风格和色调</a:t>
            </a: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二、规划和设计</a:t>
            </a:r>
          </a:p>
          <a:p>
            <a:pPr>
              <a:lnSpc>
                <a:spcPct val="150000"/>
              </a:lnSpc>
            </a:pP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淘宝、京东等店铺装修的需要规划和设计。在这个阶段，需要明确自己的目标和定位，了解您的目标受众以及竞争对手的情况</a:t>
            </a: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确定品牌风格</a:t>
            </a:r>
          </a:p>
          <a:p>
            <a:pPr>
              <a:lnSpc>
                <a:spcPct val="150000"/>
              </a:lnSpc>
            </a:pP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根据您的产品类型和目标受众，选择适合的品牌风格，例如时尚、可爱、简约等</a:t>
            </a: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设计店铺</a:t>
            </a: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主题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根据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店铺的品牌风格，设计店铺的整体主题</a:t>
            </a: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矩形 13"/>
          <p:cNvSpPr/>
          <p:nvPr/>
        </p:nvSpPr>
        <p:spPr>
          <a:xfrm>
            <a:off x="7035054" y="285461"/>
            <a:ext cx="46444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网店</a:t>
            </a:r>
            <a:r>
              <a:rPr lang="zh-CN" altLang="en-US" sz="3200" b="1" kern="1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美工装修流程要点</a:t>
            </a:r>
            <a:endParaRPr kumimoji="0" lang="zh-CN" altLang="en-US" sz="3200" b="1" i="0" u="none" strike="noStrike" kern="1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4962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灰商务工作汇报PPT模板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heme/theme1.xml><?xml version="1.0" encoding="utf-8"?>
<a:theme xmlns:a="http://schemas.openxmlformats.org/drawingml/2006/main" name="Office 主题​​">
  <a:themeElements>
    <a:clrScheme name="自定义 3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B9FAE"/>
      </a:accent1>
      <a:accent2>
        <a:srgbClr val="89CA7D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pqa2zoz">
      <a:majorFont>
        <a:latin typeface="iekie jianheiti" panose="020F0302020204030204"/>
        <a:ea typeface="iekie jianheiti"/>
        <a:cs typeface=""/>
      </a:majorFont>
      <a:minorFont>
        <a:latin typeface="iekie jianheiti" panose="020F0502020204030204"/>
        <a:ea typeface="iekie jianheit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自定义 18">
      <a:dk1>
        <a:srgbClr val="000000"/>
      </a:dk1>
      <a:lt1>
        <a:srgbClr val="FFFFFF"/>
      </a:lt1>
      <a:dk2>
        <a:srgbClr val="FB481E"/>
      </a:dk2>
      <a:lt2>
        <a:srgbClr val="FFFFFF"/>
      </a:lt2>
      <a:accent1>
        <a:srgbClr val="FB481E"/>
      </a:accent1>
      <a:accent2>
        <a:srgbClr val="A50F00"/>
      </a:accent2>
      <a:accent3>
        <a:srgbClr val="F17C60"/>
      </a:accent3>
      <a:accent4>
        <a:srgbClr val="780000"/>
      </a:accent4>
      <a:accent5>
        <a:srgbClr val="CFDEE8"/>
      </a:accent5>
      <a:accent6>
        <a:srgbClr val="E9F0F4"/>
      </a:accent6>
      <a:hlink>
        <a:srgbClr val="FEFFFE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 dirty="0">
            <a:latin typeface="Source Han Sans CN Normal" panose="020B0400000000000000" pitchFamily="34" charset="-128"/>
            <a:ea typeface="Source Han Sans CN Normal" panose="020B0400000000000000" pitchFamily="34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noAutofit/>
      </a:bodyPr>
      <a:lstStyle>
        <a:defPPr algn="l">
          <a:defRPr kumimoji="1" dirty="0">
            <a:latin typeface="Source Han Sans CN Normal" panose="020B0400000000000000" pitchFamily="34" charset="-128"/>
            <a:ea typeface="Source Han Sans CN Normal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4095</TotalTime>
  <Words>1135</Words>
  <Application>Microsoft Office PowerPoint</Application>
  <PresentationFormat>宽屏</PresentationFormat>
  <Paragraphs>96</Paragraphs>
  <Slides>12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iekie jianheiti</vt:lpstr>
      <vt:lpstr>Source Han Sans CN Normal</vt:lpstr>
      <vt:lpstr>zihun59hao-chuangcuhei</vt:lpstr>
      <vt:lpstr>等线</vt:lpstr>
      <vt:lpstr>等线 Light</vt:lpstr>
      <vt:lpstr>宋体</vt:lpstr>
      <vt:lpstr>微软雅黑</vt:lpstr>
      <vt:lpstr>印品黑体</vt:lpstr>
      <vt:lpstr>Arial</vt:lpstr>
      <vt:lpstr>Calibri</vt:lpstr>
      <vt:lpstr>Times New Roman</vt:lpstr>
      <vt:lpstr>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蓝灰商务工作汇报PPT模板1</dc:title>
  <dc:creator>andy</dc:creator>
  <cp:lastModifiedBy>tf</cp:lastModifiedBy>
  <cp:revision>495</cp:revision>
  <dcterms:created xsi:type="dcterms:W3CDTF">2019-04-09T06:58:04Z</dcterms:created>
  <dcterms:modified xsi:type="dcterms:W3CDTF">2025-02-24T08:48:52Z</dcterms:modified>
</cp:coreProperties>
</file>